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1" r:id="rId2"/>
    <p:sldId id="256" r:id="rId3"/>
    <p:sldId id="257" r:id="rId4"/>
    <p:sldId id="258" r:id="rId5"/>
    <p:sldId id="259" r:id="rId6"/>
    <p:sldId id="260" r:id="rId7"/>
    <p:sldId id="273" r:id="rId8"/>
    <p:sldId id="261" r:id="rId9"/>
    <p:sldId id="262" r:id="rId10"/>
    <p:sldId id="264" r:id="rId11"/>
    <p:sldId id="265" r:id="rId12"/>
    <p:sldId id="266" r:id="rId13"/>
    <p:sldId id="271" r:id="rId14"/>
    <p:sldId id="274" r:id="rId15"/>
    <p:sldId id="279" r:id="rId16"/>
    <p:sldId id="275" r:id="rId17"/>
    <p:sldId id="272" r:id="rId18"/>
    <p:sldId id="267" r:id="rId19"/>
    <p:sldId id="276" r:id="rId20"/>
    <p:sldId id="277" r:id="rId21"/>
    <p:sldId id="268" r:id="rId22"/>
    <p:sldId id="278" r:id="rId23"/>
    <p:sldId id="270"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91A6E9-A822-487E-83AC-EF0D540D3E27}" type="datetimeFigureOut">
              <a:rPr lang="tr-TR" smtClean="0"/>
              <a:t>28.12.2017</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926307-FBC4-4B1D-8F43-314CC91C286A}" type="slidenum">
              <a:rPr lang="tr-TR" smtClean="0"/>
              <a:t>‹#›</a:t>
            </a:fld>
            <a:endParaRPr lang="tr-TR"/>
          </a:p>
        </p:txBody>
      </p:sp>
    </p:spTree>
    <p:extLst>
      <p:ext uri="{BB962C8B-B14F-4D97-AF65-F5344CB8AC3E}">
        <p14:creationId xmlns:p14="http://schemas.microsoft.com/office/powerpoint/2010/main" val="2781704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5926307-FBC4-4B1D-8F43-314CC91C286A}" type="slidenum">
              <a:rPr lang="tr-TR" smtClean="0"/>
              <a:t>18</a:t>
            </a:fld>
            <a:endParaRPr lang="tr-TR"/>
          </a:p>
        </p:txBody>
      </p:sp>
    </p:spTree>
    <p:extLst>
      <p:ext uri="{BB962C8B-B14F-4D97-AF65-F5344CB8AC3E}">
        <p14:creationId xmlns:p14="http://schemas.microsoft.com/office/powerpoint/2010/main" val="3700612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plumbr.eu/blog/how-many-java-developers-in-the-world"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fsf.org/news/fsf-welcomes-gpl-java.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infoworld.com/d/open-source/javascript-enters-the-server-room-nodejs-204" TargetMode="External"/><Relationship Id="rId2" Type="http://schemas.openxmlformats.org/officeDocument/2006/relationships/hyperlink" Target="http://www.commonjs.org/" TargetMode="External"/><Relationship Id="rId1" Type="http://schemas.openxmlformats.org/officeDocument/2006/relationships/slideLayout" Target="../slideLayouts/slideLayout2.xml"/><Relationship Id="rId4" Type="http://schemas.openxmlformats.org/officeDocument/2006/relationships/hyperlink" Target="http://www.infoworld.com/d/developer-world/geriatric-java-struggles-stay-relevant-700"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File:James_Gosling_2008.jpg"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p:nvPr/>
        </p:nvSpPr>
        <p:spPr>
          <a:xfrm>
            <a:off x="0" y="4876800"/>
            <a:ext cx="9144000" cy="9906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b="1" dirty="0">
              <a:solidFill>
                <a:schemeClr val="tx1"/>
              </a:solidFill>
            </a:endParaRPr>
          </a:p>
        </p:txBody>
      </p:sp>
      <p:sp>
        <p:nvSpPr>
          <p:cNvPr id="4" name="Metin kutusu 3"/>
          <p:cNvSpPr txBox="1"/>
          <p:nvPr/>
        </p:nvSpPr>
        <p:spPr>
          <a:xfrm>
            <a:off x="1930395" y="1320803"/>
            <a:ext cx="5514651" cy="769441"/>
          </a:xfrm>
          <a:prstGeom prst="rect">
            <a:avLst/>
          </a:prstGeom>
          <a:noFill/>
        </p:spPr>
        <p:txBody>
          <a:bodyPr wrap="none" rtlCol="0">
            <a:spAutoFit/>
          </a:bodyPr>
          <a:lstStyle/>
          <a:p>
            <a:r>
              <a:rPr lang="tr-TR" sz="4400">
                <a:latin typeface="Arial" panose="020B0604020202020204" pitchFamily="34" charset="0"/>
                <a:cs typeface="Arial" panose="020B0604020202020204" pitchFamily="34" charset="0"/>
              </a:rPr>
              <a:t>Marmara Üniversitesi</a:t>
            </a:r>
          </a:p>
        </p:txBody>
      </p:sp>
      <p:sp>
        <p:nvSpPr>
          <p:cNvPr id="5" name="Metin kutusu 4"/>
          <p:cNvSpPr txBox="1"/>
          <p:nvPr/>
        </p:nvSpPr>
        <p:spPr>
          <a:xfrm>
            <a:off x="1966186" y="1990241"/>
            <a:ext cx="3775201" cy="461665"/>
          </a:xfrm>
          <a:prstGeom prst="rect">
            <a:avLst/>
          </a:prstGeom>
          <a:noFill/>
        </p:spPr>
        <p:txBody>
          <a:bodyPr wrap="none" rtlCol="0">
            <a:spAutoFit/>
          </a:bodyPr>
          <a:lstStyle/>
          <a:p>
            <a:r>
              <a:rPr lang="tr-TR" sz="2400"/>
              <a:t>Mekatronik Tezli YL Programı</a:t>
            </a:r>
          </a:p>
        </p:txBody>
      </p:sp>
      <p:sp>
        <p:nvSpPr>
          <p:cNvPr id="6" name="Metin kutusu 5"/>
          <p:cNvSpPr txBox="1"/>
          <p:nvPr/>
        </p:nvSpPr>
        <p:spPr>
          <a:xfrm>
            <a:off x="1973408" y="2396068"/>
            <a:ext cx="2039982" cy="369332"/>
          </a:xfrm>
          <a:prstGeom prst="rect">
            <a:avLst/>
          </a:prstGeom>
          <a:noFill/>
        </p:spPr>
        <p:txBody>
          <a:bodyPr wrap="none" rtlCol="0">
            <a:spAutoFit/>
          </a:bodyPr>
          <a:lstStyle/>
          <a:p>
            <a:r>
              <a:rPr lang="tr-TR">
                <a:latin typeface="Arial" panose="020B0604020202020204" pitchFamily="34" charset="0"/>
                <a:cs typeface="Arial" panose="020B0604020202020204" pitchFamily="34" charset="0"/>
              </a:rPr>
              <a:t>MKT 700 Seminer</a:t>
            </a:r>
          </a:p>
        </p:txBody>
      </p:sp>
      <p:sp>
        <p:nvSpPr>
          <p:cNvPr id="7" name="Metin kutusu 6"/>
          <p:cNvSpPr txBox="1"/>
          <p:nvPr/>
        </p:nvSpPr>
        <p:spPr>
          <a:xfrm>
            <a:off x="1829472" y="5029200"/>
            <a:ext cx="4416658" cy="646331"/>
          </a:xfrm>
          <a:prstGeom prst="rect">
            <a:avLst/>
          </a:prstGeom>
          <a:noFill/>
        </p:spPr>
        <p:txBody>
          <a:bodyPr wrap="none" rtlCol="0">
            <a:spAutoFit/>
          </a:bodyPr>
          <a:lstStyle/>
          <a:p>
            <a:r>
              <a:rPr lang="tr-TR">
                <a:latin typeface="Arial" panose="020B0604020202020204" pitchFamily="34" charset="0"/>
                <a:cs typeface="Arial" panose="020B0604020202020204" pitchFamily="34" charset="0"/>
              </a:rPr>
              <a:t>Hazırlayan: Yasir Karadeniz – 526212011</a:t>
            </a:r>
          </a:p>
          <a:p>
            <a:r>
              <a:rPr lang="tr-TR">
                <a:latin typeface="Arial" panose="020B0604020202020204" pitchFamily="34" charset="0"/>
                <a:cs typeface="Arial" panose="020B0604020202020204" pitchFamily="34" charset="0"/>
              </a:rPr>
              <a:t>Danışman: Prof. Dr. Koray Tuncalp</a:t>
            </a:r>
          </a:p>
        </p:txBody>
      </p:sp>
      <p:pic>
        <p:nvPicPr>
          <p:cNvPr id="3074" name="Picture 2" descr="G:\Progs\Utility\CroppedImages\6352546880243501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033" y="1394341"/>
            <a:ext cx="1379439" cy="1371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401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533400"/>
            <a:ext cx="8229600" cy="1143000"/>
          </a:xfrm>
        </p:spPr>
        <p:txBody>
          <a:bodyPr/>
          <a:lstStyle/>
          <a:p>
            <a:r>
              <a:rPr lang="en-US" altLang="tr-TR" dirty="0"/>
              <a:t>Java is Compiled and Interpreted</a:t>
            </a:r>
          </a:p>
        </p:txBody>
      </p:sp>
      <p:sp>
        <p:nvSpPr>
          <p:cNvPr id="97283" name="Rectangle 3"/>
          <p:cNvSpPr>
            <a:spLocks noChangeArrowheads="1"/>
          </p:cNvSpPr>
          <p:nvPr/>
        </p:nvSpPr>
        <p:spPr bwMode="auto">
          <a:xfrm>
            <a:off x="228600" y="3429000"/>
            <a:ext cx="1600200" cy="1066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tr-TR" sz="2400"/>
              <a:t>Text Editor</a:t>
            </a:r>
          </a:p>
        </p:txBody>
      </p:sp>
      <p:sp>
        <p:nvSpPr>
          <p:cNvPr id="97284" name="Rectangle 4"/>
          <p:cNvSpPr>
            <a:spLocks noChangeArrowheads="1"/>
          </p:cNvSpPr>
          <p:nvPr/>
        </p:nvSpPr>
        <p:spPr bwMode="auto">
          <a:xfrm>
            <a:off x="3581400" y="3429000"/>
            <a:ext cx="1600200" cy="1066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tr-TR" sz="2400"/>
              <a:t>Compiler</a:t>
            </a:r>
          </a:p>
        </p:txBody>
      </p:sp>
      <p:sp>
        <p:nvSpPr>
          <p:cNvPr id="97285" name="Rectangle 5"/>
          <p:cNvSpPr>
            <a:spLocks noChangeArrowheads="1"/>
          </p:cNvSpPr>
          <p:nvPr/>
        </p:nvSpPr>
        <p:spPr bwMode="auto">
          <a:xfrm>
            <a:off x="6934200" y="3429000"/>
            <a:ext cx="1600200" cy="1066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tr-TR" sz="2400"/>
              <a:t>Interpreter</a:t>
            </a:r>
          </a:p>
        </p:txBody>
      </p:sp>
      <p:sp>
        <p:nvSpPr>
          <p:cNvPr id="97286" name="AutoShape 6"/>
          <p:cNvSpPr>
            <a:spLocks noChangeArrowheads="1"/>
          </p:cNvSpPr>
          <p:nvPr/>
        </p:nvSpPr>
        <p:spPr bwMode="auto">
          <a:xfrm>
            <a:off x="1828800" y="3810000"/>
            <a:ext cx="1752600" cy="304800"/>
          </a:xfrm>
          <a:prstGeom prst="rightArrow">
            <a:avLst>
              <a:gd name="adj1" fmla="val 50000"/>
              <a:gd name="adj2" fmla="val 1437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7287" name="AutoShape 7"/>
          <p:cNvSpPr>
            <a:spLocks noChangeArrowheads="1"/>
          </p:cNvSpPr>
          <p:nvPr/>
        </p:nvSpPr>
        <p:spPr bwMode="auto">
          <a:xfrm>
            <a:off x="5181600" y="3810000"/>
            <a:ext cx="1752600" cy="304800"/>
          </a:xfrm>
          <a:prstGeom prst="rightArrow">
            <a:avLst>
              <a:gd name="adj1" fmla="val 50000"/>
              <a:gd name="adj2" fmla="val 1437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7288" name="Rectangle 8"/>
          <p:cNvSpPr>
            <a:spLocks noChangeArrowheads="1"/>
          </p:cNvSpPr>
          <p:nvPr/>
        </p:nvSpPr>
        <p:spPr bwMode="auto">
          <a:xfrm>
            <a:off x="228600" y="1524000"/>
            <a:ext cx="1905000" cy="1143000"/>
          </a:xfrm>
          <a:prstGeom prst="rect">
            <a:avLst/>
          </a:prstGeom>
          <a:solidFill>
            <a:srgbClr val="FAFD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tr-TR" sz="2400"/>
              <a:t>Programmer</a:t>
            </a:r>
          </a:p>
        </p:txBody>
      </p:sp>
      <p:sp>
        <p:nvSpPr>
          <p:cNvPr id="97289" name="Line 9"/>
          <p:cNvSpPr>
            <a:spLocks noChangeShapeType="1"/>
          </p:cNvSpPr>
          <p:nvPr/>
        </p:nvSpPr>
        <p:spPr bwMode="auto">
          <a:xfrm>
            <a:off x="838200" y="2667000"/>
            <a:ext cx="0" cy="7620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97290" name="Line 10"/>
          <p:cNvSpPr>
            <a:spLocks noChangeShapeType="1"/>
          </p:cNvSpPr>
          <p:nvPr/>
        </p:nvSpPr>
        <p:spPr bwMode="auto">
          <a:xfrm flipV="1">
            <a:off x="1371600" y="2667000"/>
            <a:ext cx="0" cy="7620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97291" name="Text Box 11"/>
          <p:cNvSpPr txBox="1">
            <a:spLocks noChangeArrowheads="1"/>
          </p:cNvSpPr>
          <p:nvPr/>
        </p:nvSpPr>
        <p:spPr bwMode="auto">
          <a:xfrm>
            <a:off x="1720850" y="3048000"/>
            <a:ext cx="2089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tr-TR" sz="2400" b="1"/>
              <a:t>Source Code</a:t>
            </a:r>
          </a:p>
        </p:txBody>
      </p:sp>
      <p:sp>
        <p:nvSpPr>
          <p:cNvPr id="97292" name="Text Box 12"/>
          <p:cNvSpPr txBox="1">
            <a:spLocks noChangeArrowheads="1"/>
          </p:cNvSpPr>
          <p:nvPr/>
        </p:nvSpPr>
        <p:spPr bwMode="auto">
          <a:xfrm>
            <a:off x="1943100" y="4168775"/>
            <a:ext cx="1327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tr-TR" sz="2400">
                <a:solidFill>
                  <a:srgbClr val="0000FF"/>
                </a:solidFill>
              </a:rPr>
              <a:t>.java file</a:t>
            </a:r>
          </a:p>
        </p:txBody>
      </p:sp>
      <p:sp>
        <p:nvSpPr>
          <p:cNvPr id="97293" name="Text Box 13"/>
          <p:cNvSpPr txBox="1">
            <a:spLocks noChangeArrowheads="1"/>
          </p:cNvSpPr>
          <p:nvPr/>
        </p:nvSpPr>
        <p:spPr bwMode="auto">
          <a:xfrm>
            <a:off x="5181600" y="31242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sz="2400" b="1"/>
              <a:t>Byte Code</a:t>
            </a:r>
          </a:p>
        </p:txBody>
      </p:sp>
      <p:sp>
        <p:nvSpPr>
          <p:cNvPr id="97294" name="Text Box 14"/>
          <p:cNvSpPr txBox="1">
            <a:spLocks noChangeArrowheads="1"/>
          </p:cNvSpPr>
          <p:nvPr/>
        </p:nvSpPr>
        <p:spPr bwMode="auto">
          <a:xfrm>
            <a:off x="5257800" y="4191000"/>
            <a:ext cx="1457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sz="2400"/>
              <a:t>.</a:t>
            </a:r>
            <a:r>
              <a:rPr lang="en-US" altLang="tr-TR" sz="2400">
                <a:solidFill>
                  <a:srgbClr val="0000FF"/>
                </a:solidFill>
              </a:rPr>
              <a:t>class file</a:t>
            </a:r>
          </a:p>
        </p:txBody>
      </p:sp>
      <p:sp>
        <p:nvSpPr>
          <p:cNvPr id="97295" name="Rectangle 15"/>
          <p:cNvSpPr>
            <a:spLocks noChangeArrowheads="1"/>
          </p:cNvSpPr>
          <p:nvPr/>
        </p:nvSpPr>
        <p:spPr bwMode="auto">
          <a:xfrm>
            <a:off x="6248400" y="1524000"/>
            <a:ext cx="2590800" cy="1143000"/>
          </a:xfrm>
          <a:prstGeom prst="rect">
            <a:avLst/>
          </a:prstGeom>
          <a:solidFill>
            <a:srgbClr val="FAFD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tr-TR" sz="2400"/>
              <a:t>Hardware and </a:t>
            </a:r>
          </a:p>
          <a:p>
            <a:r>
              <a:rPr lang="en-US" altLang="tr-TR" sz="2400"/>
              <a:t>Operating System</a:t>
            </a:r>
          </a:p>
        </p:txBody>
      </p:sp>
      <p:sp>
        <p:nvSpPr>
          <p:cNvPr id="97296" name="Line 16"/>
          <p:cNvSpPr>
            <a:spLocks noChangeShapeType="1"/>
          </p:cNvSpPr>
          <p:nvPr/>
        </p:nvSpPr>
        <p:spPr bwMode="auto">
          <a:xfrm>
            <a:off x="7391400" y="2667000"/>
            <a:ext cx="0" cy="7620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97297" name="Line 17"/>
          <p:cNvSpPr>
            <a:spLocks noChangeShapeType="1"/>
          </p:cNvSpPr>
          <p:nvPr/>
        </p:nvSpPr>
        <p:spPr bwMode="auto">
          <a:xfrm flipV="1">
            <a:off x="7848600" y="2667000"/>
            <a:ext cx="0" cy="7620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97298" name="Text Box 18"/>
          <p:cNvSpPr txBox="1">
            <a:spLocks noChangeArrowheads="1"/>
          </p:cNvSpPr>
          <p:nvPr/>
        </p:nvSpPr>
        <p:spPr bwMode="auto">
          <a:xfrm>
            <a:off x="304800" y="4800600"/>
            <a:ext cx="1844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sz="2400">
                <a:solidFill>
                  <a:srgbClr val="B50069"/>
                </a:solidFill>
              </a:rPr>
              <a:t>Notepad,</a:t>
            </a:r>
            <a:r>
              <a:rPr lang="en-US" altLang="tr-TR">
                <a:solidFill>
                  <a:srgbClr val="B50069"/>
                </a:solidFill>
              </a:rPr>
              <a:t> </a:t>
            </a:r>
            <a:r>
              <a:rPr lang="en-US" altLang="tr-TR" sz="2400">
                <a:solidFill>
                  <a:srgbClr val="B50069"/>
                </a:solidFill>
              </a:rPr>
              <a:t>emacs,vi</a:t>
            </a:r>
          </a:p>
        </p:txBody>
      </p:sp>
      <p:sp>
        <p:nvSpPr>
          <p:cNvPr id="97299" name="Text Box 19"/>
          <p:cNvSpPr txBox="1">
            <a:spLocks noChangeArrowheads="1"/>
          </p:cNvSpPr>
          <p:nvPr/>
        </p:nvSpPr>
        <p:spPr bwMode="auto">
          <a:xfrm>
            <a:off x="3962400" y="4800600"/>
            <a:ext cx="884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sz="2400">
                <a:solidFill>
                  <a:srgbClr val="B50069"/>
                </a:solidFill>
              </a:rPr>
              <a:t>javac</a:t>
            </a:r>
          </a:p>
        </p:txBody>
      </p:sp>
      <p:sp>
        <p:nvSpPr>
          <p:cNvPr id="97300" name="Text Box 20"/>
          <p:cNvSpPr txBox="1">
            <a:spLocks noChangeArrowheads="1"/>
          </p:cNvSpPr>
          <p:nvPr/>
        </p:nvSpPr>
        <p:spPr bwMode="auto">
          <a:xfrm>
            <a:off x="7086600" y="4702175"/>
            <a:ext cx="18923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tr-TR" sz="2400">
                <a:solidFill>
                  <a:srgbClr val="B50069"/>
                </a:solidFill>
              </a:rPr>
              <a:t>java</a:t>
            </a:r>
          </a:p>
          <a:p>
            <a:pPr algn="l"/>
            <a:r>
              <a:rPr lang="en-US" altLang="tr-TR" sz="2400">
                <a:solidFill>
                  <a:srgbClr val="B50069"/>
                </a:solidFill>
              </a:rPr>
              <a:t>appletviewer</a:t>
            </a:r>
          </a:p>
          <a:p>
            <a:pPr algn="l"/>
            <a:r>
              <a:rPr lang="en-US" altLang="tr-TR" sz="2400">
                <a:solidFill>
                  <a:srgbClr val="B50069"/>
                </a:solidFill>
              </a:rPr>
              <a:t>netscape</a:t>
            </a:r>
          </a:p>
        </p:txBody>
      </p:sp>
      <p:sp>
        <p:nvSpPr>
          <p:cNvPr id="21" name="Rectangle 3"/>
          <p:cNvSpPr/>
          <p:nvPr/>
        </p:nvSpPr>
        <p:spPr>
          <a:xfrm>
            <a:off x="0" y="0"/>
            <a:ext cx="9144000" cy="609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solidFill>
                  <a:schemeClr val="tx1"/>
                </a:solidFill>
              </a:rPr>
              <a:t>Javanın Kısa Tarihi ve Gelişimi</a:t>
            </a:r>
          </a:p>
        </p:txBody>
      </p:sp>
    </p:spTree>
    <p:extLst>
      <p:ext uri="{BB962C8B-B14F-4D97-AF65-F5344CB8AC3E}">
        <p14:creationId xmlns:p14="http://schemas.microsoft.com/office/powerpoint/2010/main" val="2286782252"/>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533400"/>
            <a:ext cx="8229600" cy="1143000"/>
          </a:xfrm>
        </p:spPr>
        <p:txBody>
          <a:bodyPr/>
          <a:lstStyle/>
          <a:p>
            <a:r>
              <a:rPr lang="en-US" altLang="tr-TR" dirty="0"/>
              <a:t>Compiled Languages</a:t>
            </a:r>
          </a:p>
        </p:txBody>
      </p:sp>
      <p:sp>
        <p:nvSpPr>
          <p:cNvPr id="98307" name="Rectangle 3"/>
          <p:cNvSpPr>
            <a:spLocks noChangeArrowheads="1"/>
          </p:cNvSpPr>
          <p:nvPr/>
        </p:nvSpPr>
        <p:spPr bwMode="auto">
          <a:xfrm>
            <a:off x="228600" y="3429000"/>
            <a:ext cx="1600200" cy="1066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tr-TR" sz="2400"/>
              <a:t>Text Editor</a:t>
            </a:r>
          </a:p>
        </p:txBody>
      </p:sp>
      <p:sp>
        <p:nvSpPr>
          <p:cNvPr id="98308" name="Rectangle 4"/>
          <p:cNvSpPr>
            <a:spLocks noChangeArrowheads="1"/>
          </p:cNvSpPr>
          <p:nvPr/>
        </p:nvSpPr>
        <p:spPr bwMode="auto">
          <a:xfrm>
            <a:off x="3124200" y="3429000"/>
            <a:ext cx="1600200" cy="1066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tr-TR" sz="2400"/>
              <a:t>Compiler</a:t>
            </a:r>
          </a:p>
        </p:txBody>
      </p:sp>
      <p:sp>
        <p:nvSpPr>
          <p:cNvPr id="98309" name="Rectangle 5"/>
          <p:cNvSpPr>
            <a:spLocks noChangeArrowheads="1"/>
          </p:cNvSpPr>
          <p:nvPr/>
        </p:nvSpPr>
        <p:spPr bwMode="auto">
          <a:xfrm>
            <a:off x="6172200" y="3429000"/>
            <a:ext cx="1600200" cy="1066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tr-TR" sz="2400"/>
              <a:t>linker</a:t>
            </a:r>
          </a:p>
        </p:txBody>
      </p:sp>
      <p:sp>
        <p:nvSpPr>
          <p:cNvPr id="98310" name="AutoShape 6"/>
          <p:cNvSpPr>
            <a:spLocks noChangeArrowheads="1"/>
          </p:cNvSpPr>
          <p:nvPr/>
        </p:nvSpPr>
        <p:spPr bwMode="auto">
          <a:xfrm>
            <a:off x="1828800" y="3810000"/>
            <a:ext cx="1295400" cy="228600"/>
          </a:xfrm>
          <a:prstGeom prst="rightArrow">
            <a:avLst>
              <a:gd name="adj1" fmla="val 50000"/>
              <a:gd name="adj2" fmla="val 14166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8311" name="AutoShape 7"/>
          <p:cNvSpPr>
            <a:spLocks noChangeArrowheads="1"/>
          </p:cNvSpPr>
          <p:nvPr/>
        </p:nvSpPr>
        <p:spPr bwMode="auto">
          <a:xfrm>
            <a:off x="4724400" y="3810000"/>
            <a:ext cx="1447800" cy="304800"/>
          </a:xfrm>
          <a:prstGeom prst="rightArrow">
            <a:avLst>
              <a:gd name="adj1" fmla="val 50000"/>
              <a:gd name="adj2" fmla="val 1187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8312" name="Rectangle 8"/>
          <p:cNvSpPr>
            <a:spLocks noChangeArrowheads="1"/>
          </p:cNvSpPr>
          <p:nvPr/>
        </p:nvSpPr>
        <p:spPr bwMode="auto">
          <a:xfrm>
            <a:off x="228600" y="1524000"/>
            <a:ext cx="1905000" cy="1143000"/>
          </a:xfrm>
          <a:prstGeom prst="rect">
            <a:avLst/>
          </a:prstGeom>
          <a:solidFill>
            <a:srgbClr val="FAFD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tr-TR" sz="2400"/>
              <a:t>Programmer</a:t>
            </a:r>
          </a:p>
        </p:txBody>
      </p:sp>
      <p:sp>
        <p:nvSpPr>
          <p:cNvPr id="98313" name="Line 9"/>
          <p:cNvSpPr>
            <a:spLocks noChangeShapeType="1"/>
          </p:cNvSpPr>
          <p:nvPr/>
        </p:nvSpPr>
        <p:spPr bwMode="auto">
          <a:xfrm>
            <a:off x="838200" y="2667000"/>
            <a:ext cx="0" cy="7620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98314" name="Line 10"/>
          <p:cNvSpPr>
            <a:spLocks noChangeShapeType="1"/>
          </p:cNvSpPr>
          <p:nvPr/>
        </p:nvSpPr>
        <p:spPr bwMode="auto">
          <a:xfrm flipV="1">
            <a:off x="1371600" y="2667000"/>
            <a:ext cx="0" cy="7620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98315" name="Text Box 11"/>
          <p:cNvSpPr txBox="1">
            <a:spLocks noChangeArrowheads="1"/>
          </p:cNvSpPr>
          <p:nvPr/>
        </p:nvSpPr>
        <p:spPr bwMode="auto">
          <a:xfrm>
            <a:off x="1720850" y="3048000"/>
            <a:ext cx="2089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tr-TR" sz="2400" b="1"/>
              <a:t>Source Code</a:t>
            </a:r>
          </a:p>
        </p:txBody>
      </p:sp>
      <p:sp>
        <p:nvSpPr>
          <p:cNvPr id="98316" name="Text Box 12"/>
          <p:cNvSpPr txBox="1">
            <a:spLocks noChangeArrowheads="1"/>
          </p:cNvSpPr>
          <p:nvPr/>
        </p:nvSpPr>
        <p:spPr bwMode="auto">
          <a:xfrm>
            <a:off x="2151063" y="4168775"/>
            <a:ext cx="909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tr-TR" sz="2400">
                <a:solidFill>
                  <a:srgbClr val="0000FF"/>
                </a:solidFill>
              </a:rPr>
              <a:t>.c file</a:t>
            </a:r>
          </a:p>
        </p:txBody>
      </p:sp>
      <p:sp>
        <p:nvSpPr>
          <p:cNvPr id="98317" name="Text Box 13"/>
          <p:cNvSpPr txBox="1">
            <a:spLocks noChangeArrowheads="1"/>
          </p:cNvSpPr>
          <p:nvPr/>
        </p:nvSpPr>
        <p:spPr bwMode="auto">
          <a:xfrm>
            <a:off x="4495800" y="2971800"/>
            <a:ext cx="1752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sz="2400" b="1"/>
              <a:t>Object Code</a:t>
            </a:r>
          </a:p>
        </p:txBody>
      </p:sp>
      <p:sp>
        <p:nvSpPr>
          <p:cNvPr id="98318" name="Text Box 14"/>
          <p:cNvSpPr txBox="1">
            <a:spLocks noChangeArrowheads="1"/>
          </p:cNvSpPr>
          <p:nvPr/>
        </p:nvSpPr>
        <p:spPr bwMode="auto">
          <a:xfrm>
            <a:off x="4724400" y="4191000"/>
            <a:ext cx="1457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sz="2400"/>
              <a:t>.</a:t>
            </a:r>
            <a:r>
              <a:rPr lang="en-US" altLang="tr-TR" sz="2400">
                <a:solidFill>
                  <a:srgbClr val="0000FF"/>
                </a:solidFill>
              </a:rPr>
              <a:t>o file</a:t>
            </a:r>
          </a:p>
        </p:txBody>
      </p:sp>
      <p:sp>
        <p:nvSpPr>
          <p:cNvPr id="98319" name="Text Box 15"/>
          <p:cNvSpPr txBox="1">
            <a:spLocks noChangeArrowheads="1"/>
          </p:cNvSpPr>
          <p:nvPr/>
        </p:nvSpPr>
        <p:spPr bwMode="auto">
          <a:xfrm>
            <a:off x="304800" y="4800600"/>
            <a:ext cx="1844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sz="2400">
                <a:solidFill>
                  <a:srgbClr val="B50069"/>
                </a:solidFill>
              </a:rPr>
              <a:t>Notepad,</a:t>
            </a:r>
            <a:r>
              <a:rPr lang="en-US" altLang="tr-TR">
                <a:solidFill>
                  <a:srgbClr val="B50069"/>
                </a:solidFill>
              </a:rPr>
              <a:t> </a:t>
            </a:r>
            <a:r>
              <a:rPr lang="en-US" altLang="tr-TR" sz="2400">
                <a:solidFill>
                  <a:srgbClr val="B50069"/>
                </a:solidFill>
              </a:rPr>
              <a:t>emacs,vi</a:t>
            </a:r>
          </a:p>
        </p:txBody>
      </p:sp>
      <p:sp>
        <p:nvSpPr>
          <p:cNvPr id="98320" name="Text Box 16"/>
          <p:cNvSpPr txBox="1">
            <a:spLocks noChangeArrowheads="1"/>
          </p:cNvSpPr>
          <p:nvPr/>
        </p:nvSpPr>
        <p:spPr bwMode="auto">
          <a:xfrm>
            <a:off x="3429000" y="4876800"/>
            <a:ext cx="884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sz="2400">
                <a:solidFill>
                  <a:srgbClr val="B50069"/>
                </a:solidFill>
              </a:rPr>
              <a:t>gcc</a:t>
            </a:r>
          </a:p>
        </p:txBody>
      </p:sp>
      <p:sp>
        <p:nvSpPr>
          <p:cNvPr id="98321" name="AutoShape 17"/>
          <p:cNvSpPr>
            <a:spLocks noChangeArrowheads="1"/>
          </p:cNvSpPr>
          <p:nvPr/>
        </p:nvSpPr>
        <p:spPr bwMode="auto">
          <a:xfrm>
            <a:off x="7772400" y="3810000"/>
            <a:ext cx="1371600" cy="304800"/>
          </a:xfrm>
          <a:prstGeom prst="rightArrow">
            <a:avLst>
              <a:gd name="adj1" fmla="val 50000"/>
              <a:gd name="adj2" fmla="val 1125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98322" name="Text Box 18"/>
          <p:cNvSpPr txBox="1">
            <a:spLocks noChangeArrowheads="1"/>
          </p:cNvSpPr>
          <p:nvPr/>
        </p:nvSpPr>
        <p:spPr bwMode="auto">
          <a:xfrm>
            <a:off x="7162800" y="2971800"/>
            <a:ext cx="198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sz="2400" b="1"/>
              <a:t>Executable Code</a:t>
            </a:r>
          </a:p>
        </p:txBody>
      </p:sp>
      <p:sp>
        <p:nvSpPr>
          <p:cNvPr id="98323" name="Text Box 19"/>
          <p:cNvSpPr txBox="1">
            <a:spLocks noChangeArrowheads="1"/>
          </p:cNvSpPr>
          <p:nvPr/>
        </p:nvSpPr>
        <p:spPr bwMode="auto">
          <a:xfrm>
            <a:off x="7686675" y="4191000"/>
            <a:ext cx="1457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sz="2400">
                <a:solidFill>
                  <a:srgbClr val="0000FF"/>
                </a:solidFill>
              </a:rPr>
              <a:t>a.out file</a:t>
            </a:r>
          </a:p>
        </p:txBody>
      </p:sp>
      <p:sp>
        <p:nvSpPr>
          <p:cNvPr id="20" name="Rectangle 3"/>
          <p:cNvSpPr/>
          <p:nvPr/>
        </p:nvSpPr>
        <p:spPr>
          <a:xfrm>
            <a:off x="0" y="0"/>
            <a:ext cx="9144000" cy="609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solidFill>
                  <a:schemeClr val="tx1"/>
                </a:solidFill>
              </a:rPr>
              <a:t>Javanın Kısa Tarihi ve Gelişimi</a:t>
            </a:r>
          </a:p>
        </p:txBody>
      </p:sp>
    </p:spTree>
    <p:extLst>
      <p:ext uri="{BB962C8B-B14F-4D97-AF65-F5344CB8AC3E}">
        <p14:creationId xmlns:p14="http://schemas.microsoft.com/office/powerpoint/2010/main" val="2304295863"/>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768350"/>
            <a:ext cx="8229600" cy="4572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t">
            <a:normAutofit/>
          </a:bodyPr>
          <a:lstStyle/>
          <a:p>
            <a:r>
              <a:rPr lang="en-US" altLang="en-AU" sz="2000"/>
              <a:t>Total Platform Independence</a:t>
            </a:r>
          </a:p>
        </p:txBody>
      </p:sp>
      <p:sp>
        <p:nvSpPr>
          <p:cNvPr id="23555" name="AutoShape 3"/>
          <p:cNvSpPr>
            <a:spLocks noChangeArrowheads="1"/>
          </p:cNvSpPr>
          <p:nvPr/>
        </p:nvSpPr>
        <p:spPr bwMode="auto">
          <a:xfrm>
            <a:off x="1530350" y="1225550"/>
            <a:ext cx="6540500" cy="1206500"/>
          </a:xfrm>
          <a:prstGeom prst="cube">
            <a:avLst>
              <a:gd name="adj" fmla="val 24995"/>
            </a:avLst>
          </a:prstGeom>
          <a:solidFill>
            <a:srgbClr val="00B7A5"/>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sz="1400" dirty="0"/>
          </a:p>
        </p:txBody>
      </p:sp>
      <p:sp>
        <p:nvSpPr>
          <p:cNvPr id="23556" name="Rectangle 4"/>
          <p:cNvSpPr>
            <a:spLocks noChangeArrowheads="1"/>
          </p:cNvSpPr>
          <p:nvPr/>
        </p:nvSpPr>
        <p:spPr bwMode="auto">
          <a:xfrm>
            <a:off x="3340324" y="1598613"/>
            <a:ext cx="3092001"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tr-TR" sz="2800" b="1" dirty="0">
                <a:solidFill>
                  <a:schemeClr val="bg1"/>
                </a:solidFill>
                <a:effectLst>
                  <a:outerShdw blurRad="38100" dist="38100" dir="2700000" algn="tl">
                    <a:srgbClr val="C0C0C0"/>
                  </a:outerShdw>
                </a:effectLst>
                <a:latin typeface="Times New Roman" pitchFamily="18" charset="0"/>
              </a:rPr>
              <a:t>JAVA COMPILER</a:t>
            </a:r>
          </a:p>
        </p:txBody>
      </p:sp>
      <p:sp>
        <p:nvSpPr>
          <p:cNvPr id="23557" name="AutoShape 5"/>
          <p:cNvSpPr>
            <a:spLocks noChangeArrowheads="1"/>
          </p:cNvSpPr>
          <p:nvPr/>
        </p:nvSpPr>
        <p:spPr bwMode="auto">
          <a:xfrm>
            <a:off x="1447800" y="2438400"/>
            <a:ext cx="6553200" cy="1295400"/>
          </a:xfrm>
          <a:prstGeom prst="hexagon">
            <a:avLst>
              <a:gd name="adj" fmla="val 126447"/>
              <a:gd name="vf" fmla="val 115470"/>
            </a:avLst>
          </a:prstGeom>
          <a:solidFill>
            <a:srgbClr val="B50069"/>
          </a:solidFill>
          <a:ln>
            <a:noFill/>
          </a:ln>
          <a:effectLst>
            <a:outerShdw dist="107763" dir="2700000" algn="ctr" rotWithShape="0">
              <a:schemeClr val="tx2">
                <a:alpha val="50000"/>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tr-TR"/>
          </a:p>
        </p:txBody>
      </p:sp>
      <p:sp>
        <p:nvSpPr>
          <p:cNvPr id="23558" name="Rectangle 6"/>
          <p:cNvSpPr>
            <a:spLocks noChangeArrowheads="1"/>
          </p:cNvSpPr>
          <p:nvPr/>
        </p:nvSpPr>
        <p:spPr bwMode="auto">
          <a:xfrm>
            <a:off x="2727325" y="2741613"/>
            <a:ext cx="4197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tr-TR" sz="3600" b="1">
                <a:solidFill>
                  <a:srgbClr val="FAFD00"/>
                </a:solidFill>
                <a:effectLst>
                  <a:outerShdw blurRad="38100" dist="38100" dir="2700000" algn="tl">
                    <a:srgbClr val="C0C0C0"/>
                  </a:outerShdw>
                </a:effectLst>
                <a:latin typeface="Times New Roman" pitchFamily="18" charset="0"/>
              </a:rPr>
              <a:t>JAVA BYTE CODE</a:t>
            </a:r>
          </a:p>
        </p:txBody>
      </p:sp>
      <p:grpSp>
        <p:nvGrpSpPr>
          <p:cNvPr id="23705" name="Group 153"/>
          <p:cNvGrpSpPr>
            <a:grpSpLocks/>
          </p:cNvGrpSpPr>
          <p:nvPr/>
        </p:nvGrpSpPr>
        <p:grpSpPr bwMode="auto">
          <a:xfrm>
            <a:off x="4800600" y="5029200"/>
            <a:ext cx="1773238" cy="1296988"/>
            <a:chOff x="3024" y="3168"/>
            <a:chExt cx="1117" cy="817"/>
          </a:xfrm>
        </p:grpSpPr>
        <p:sp>
          <p:nvSpPr>
            <p:cNvPr id="23559" name="Freeform 7"/>
            <p:cNvSpPr>
              <a:spLocks/>
            </p:cNvSpPr>
            <p:nvPr/>
          </p:nvSpPr>
          <p:spPr bwMode="auto">
            <a:xfrm>
              <a:off x="3024" y="3797"/>
              <a:ext cx="110" cy="61"/>
            </a:xfrm>
            <a:custGeom>
              <a:avLst/>
              <a:gdLst>
                <a:gd name="T0" fmla="*/ 107 w 110"/>
                <a:gd name="T1" fmla="*/ 0 h 61"/>
                <a:gd name="T2" fmla="*/ 83 w 110"/>
                <a:gd name="T3" fmla="*/ 0 h 61"/>
                <a:gd name="T4" fmla="*/ 69 w 110"/>
                <a:gd name="T5" fmla="*/ 1 h 61"/>
                <a:gd name="T6" fmla="*/ 55 w 110"/>
                <a:gd name="T7" fmla="*/ 3 h 61"/>
                <a:gd name="T8" fmla="*/ 38 w 110"/>
                <a:gd name="T9" fmla="*/ 6 h 61"/>
                <a:gd name="T10" fmla="*/ 25 w 110"/>
                <a:gd name="T11" fmla="*/ 9 h 61"/>
                <a:gd name="T12" fmla="*/ 17 w 110"/>
                <a:gd name="T13" fmla="*/ 12 h 61"/>
                <a:gd name="T14" fmla="*/ 11 w 110"/>
                <a:gd name="T15" fmla="*/ 15 h 61"/>
                <a:gd name="T16" fmla="*/ 6 w 110"/>
                <a:gd name="T17" fmla="*/ 19 h 61"/>
                <a:gd name="T18" fmla="*/ 2 w 110"/>
                <a:gd name="T19" fmla="*/ 23 h 61"/>
                <a:gd name="T20" fmla="*/ 0 w 110"/>
                <a:gd name="T21" fmla="*/ 27 h 61"/>
                <a:gd name="T22" fmla="*/ 1 w 110"/>
                <a:gd name="T23" fmla="*/ 32 h 61"/>
                <a:gd name="T24" fmla="*/ 4 w 110"/>
                <a:gd name="T25" fmla="*/ 36 h 61"/>
                <a:gd name="T26" fmla="*/ 8 w 110"/>
                <a:gd name="T27" fmla="*/ 38 h 61"/>
                <a:gd name="T28" fmla="*/ 15 w 110"/>
                <a:gd name="T29" fmla="*/ 39 h 61"/>
                <a:gd name="T30" fmla="*/ 24 w 110"/>
                <a:gd name="T31" fmla="*/ 39 h 61"/>
                <a:gd name="T32" fmla="*/ 34 w 110"/>
                <a:gd name="T33" fmla="*/ 38 h 61"/>
                <a:gd name="T34" fmla="*/ 46 w 110"/>
                <a:gd name="T35" fmla="*/ 38 h 61"/>
                <a:gd name="T36" fmla="*/ 58 w 110"/>
                <a:gd name="T37" fmla="*/ 38 h 61"/>
                <a:gd name="T38" fmla="*/ 67 w 110"/>
                <a:gd name="T39" fmla="*/ 39 h 61"/>
                <a:gd name="T40" fmla="*/ 75 w 110"/>
                <a:gd name="T41" fmla="*/ 41 h 61"/>
                <a:gd name="T42" fmla="*/ 84 w 110"/>
                <a:gd name="T43" fmla="*/ 45 h 61"/>
                <a:gd name="T44" fmla="*/ 109 w 110"/>
                <a:gd name="T45" fmla="*/ 60 h 61"/>
                <a:gd name="T46" fmla="*/ 108 w 110"/>
                <a:gd name="T47" fmla="*/ 60 h 61"/>
                <a:gd name="T48" fmla="*/ 109 w 110"/>
                <a:gd name="T49"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0" h="61">
                  <a:moveTo>
                    <a:pt x="107" y="0"/>
                  </a:moveTo>
                  <a:lnTo>
                    <a:pt x="83" y="0"/>
                  </a:lnTo>
                  <a:lnTo>
                    <a:pt x="69" y="1"/>
                  </a:lnTo>
                  <a:lnTo>
                    <a:pt x="55" y="3"/>
                  </a:lnTo>
                  <a:lnTo>
                    <a:pt x="38" y="6"/>
                  </a:lnTo>
                  <a:lnTo>
                    <a:pt x="25" y="9"/>
                  </a:lnTo>
                  <a:lnTo>
                    <a:pt x="17" y="12"/>
                  </a:lnTo>
                  <a:lnTo>
                    <a:pt x="11" y="15"/>
                  </a:lnTo>
                  <a:lnTo>
                    <a:pt x="6" y="19"/>
                  </a:lnTo>
                  <a:lnTo>
                    <a:pt x="2" y="23"/>
                  </a:lnTo>
                  <a:lnTo>
                    <a:pt x="0" y="27"/>
                  </a:lnTo>
                  <a:lnTo>
                    <a:pt x="1" y="32"/>
                  </a:lnTo>
                  <a:lnTo>
                    <a:pt x="4" y="36"/>
                  </a:lnTo>
                  <a:lnTo>
                    <a:pt x="8" y="38"/>
                  </a:lnTo>
                  <a:lnTo>
                    <a:pt x="15" y="39"/>
                  </a:lnTo>
                  <a:lnTo>
                    <a:pt x="24" y="39"/>
                  </a:lnTo>
                  <a:lnTo>
                    <a:pt x="34" y="38"/>
                  </a:lnTo>
                  <a:lnTo>
                    <a:pt x="46" y="38"/>
                  </a:lnTo>
                  <a:lnTo>
                    <a:pt x="58" y="38"/>
                  </a:lnTo>
                  <a:lnTo>
                    <a:pt x="67" y="39"/>
                  </a:lnTo>
                  <a:lnTo>
                    <a:pt x="75" y="41"/>
                  </a:lnTo>
                  <a:lnTo>
                    <a:pt x="84" y="45"/>
                  </a:lnTo>
                  <a:lnTo>
                    <a:pt x="109" y="60"/>
                  </a:lnTo>
                  <a:lnTo>
                    <a:pt x="108" y="60"/>
                  </a:lnTo>
                  <a:lnTo>
                    <a:pt x="109" y="59"/>
                  </a:lnTo>
                </a:path>
              </a:pathLst>
            </a:custGeom>
            <a:noFill/>
            <a:ln w="25400" cap="rnd" cmpd="sng">
              <a:solidFill>
                <a:srgbClr val="808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23567" name="Group 15"/>
            <p:cNvGrpSpPr>
              <a:grpSpLocks/>
            </p:cNvGrpSpPr>
            <p:nvPr/>
          </p:nvGrpSpPr>
          <p:grpSpPr bwMode="auto">
            <a:xfrm>
              <a:off x="3118" y="3624"/>
              <a:ext cx="869" cy="277"/>
              <a:chOff x="3118" y="3624"/>
              <a:chExt cx="869" cy="277"/>
            </a:xfrm>
          </p:grpSpPr>
          <p:sp>
            <p:nvSpPr>
              <p:cNvPr id="23560" name="Freeform 8"/>
              <p:cNvSpPr>
                <a:spLocks/>
              </p:cNvSpPr>
              <p:nvPr/>
            </p:nvSpPr>
            <p:spPr bwMode="auto">
              <a:xfrm>
                <a:off x="3124" y="3766"/>
                <a:ext cx="863" cy="135"/>
              </a:xfrm>
              <a:custGeom>
                <a:avLst/>
                <a:gdLst>
                  <a:gd name="T0" fmla="*/ 0 w 863"/>
                  <a:gd name="T1" fmla="*/ 8 h 135"/>
                  <a:gd name="T2" fmla="*/ 0 w 863"/>
                  <a:gd name="T3" fmla="*/ 67 h 135"/>
                  <a:gd name="T4" fmla="*/ 700 w 863"/>
                  <a:gd name="T5" fmla="*/ 134 h 135"/>
                  <a:gd name="T6" fmla="*/ 862 w 863"/>
                  <a:gd name="T7" fmla="*/ 52 h 135"/>
                  <a:gd name="T8" fmla="*/ 862 w 863"/>
                  <a:gd name="T9" fmla="*/ 0 h 135"/>
                  <a:gd name="T10" fmla="*/ 694 w 863"/>
                  <a:gd name="T11" fmla="*/ 70 h 135"/>
                  <a:gd name="T12" fmla="*/ 0 w 863"/>
                  <a:gd name="T13" fmla="*/ 8 h 135"/>
                </a:gdLst>
                <a:ahLst/>
                <a:cxnLst>
                  <a:cxn ang="0">
                    <a:pos x="T0" y="T1"/>
                  </a:cxn>
                  <a:cxn ang="0">
                    <a:pos x="T2" y="T3"/>
                  </a:cxn>
                  <a:cxn ang="0">
                    <a:pos x="T4" y="T5"/>
                  </a:cxn>
                  <a:cxn ang="0">
                    <a:pos x="T6" y="T7"/>
                  </a:cxn>
                  <a:cxn ang="0">
                    <a:pos x="T8" y="T9"/>
                  </a:cxn>
                  <a:cxn ang="0">
                    <a:pos x="T10" y="T11"/>
                  </a:cxn>
                  <a:cxn ang="0">
                    <a:pos x="T12" y="T13"/>
                  </a:cxn>
                </a:cxnLst>
                <a:rect l="0" t="0" r="r" b="b"/>
                <a:pathLst>
                  <a:path w="863" h="135">
                    <a:moveTo>
                      <a:pt x="0" y="8"/>
                    </a:moveTo>
                    <a:lnTo>
                      <a:pt x="0" y="67"/>
                    </a:lnTo>
                    <a:lnTo>
                      <a:pt x="700" y="134"/>
                    </a:lnTo>
                    <a:lnTo>
                      <a:pt x="862" y="52"/>
                    </a:lnTo>
                    <a:lnTo>
                      <a:pt x="862" y="0"/>
                    </a:lnTo>
                    <a:lnTo>
                      <a:pt x="694" y="70"/>
                    </a:lnTo>
                    <a:lnTo>
                      <a:pt x="0" y="8"/>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561" name="Freeform 9"/>
              <p:cNvSpPr>
                <a:spLocks/>
              </p:cNvSpPr>
              <p:nvPr/>
            </p:nvSpPr>
            <p:spPr bwMode="auto">
              <a:xfrm>
                <a:off x="3118" y="3624"/>
                <a:ext cx="702" cy="211"/>
              </a:xfrm>
              <a:custGeom>
                <a:avLst/>
                <a:gdLst>
                  <a:gd name="T0" fmla="*/ 0 w 702"/>
                  <a:gd name="T1" fmla="*/ 0 h 211"/>
                  <a:gd name="T2" fmla="*/ 701 w 702"/>
                  <a:gd name="T3" fmla="*/ 46 h 211"/>
                  <a:gd name="T4" fmla="*/ 701 w 702"/>
                  <a:gd name="T5" fmla="*/ 210 h 211"/>
                  <a:gd name="T6" fmla="*/ 0 w 702"/>
                  <a:gd name="T7" fmla="*/ 147 h 211"/>
                  <a:gd name="T8" fmla="*/ 0 w 702"/>
                  <a:gd name="T9" fmla="*/ 0 h 211"/>
                </a:gdLst>
                <a:ahLst/>
                <a:cxnLst>
                  <a:cxn ang="0">
                    <a:pos x="T0" y="T1"/>
                  </a:cxn>
                  <a:cxn ang="0">
                    <a:pos x="T2" y="T3"/>
                  </a:cxn>
                  <a:cxn ang="0">
                    <a:pos x="T4" y="T5"/>
                  </a:cxn>
                  <a:cxn ang="0">
                    <a:pos x="T6" y="T7"/>
                  </a:cxn>
                  <a:cxn ang="0">
                    <a:pos x="T8" y="T9"/>
                  </a:cxn>
                </a:cxnLst>
                <a:rect l="0" t="0" r="r" b="b"/>
                <a:pathLst>
                  <a:path w="702" h="211">
                    <a:moveTo>
                      <a:pt x="0" y="0"/>
                    </a:moveTo>
                    <a:lnTo>
                      <a:pt x="701" y="46"/>
                    </a:lnTo>
                    <a:lnTo>
                      <a:pt x="701" y="210"/>
                    </a:lnTo>
                    <a:lnTo>
                      <a:pt x="0" y="147"/>
                    </a:lnTo>
                    <a:lnTo>
                      <a:pt x="0" y="0"/>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23566" name="Group 14"/>
              <p:cNvGrpSpPr>
                <a:grpSpLocks/>
              </p:cNvGrpSpPr>
              <p:nvPr/>
            </p:nvGrpSpPr>
            <p:grpSpPr bwMode="auto">
              <a:xfrm>
                <a:off x="3120" y="3663"/>
                <a:ext cx="708" cy="87"/>
                <a:chOff x="3120" y="3663"/>
                <a:chExt cx="708" cy="87"/>
              </a:xfrm>
            </p:grpSpPr>
            <p:sp>
              <p:nvSpPr>
                <p:cNvPr id="23562" name="Line 10"/>
                <p:cNvSpPr>
                  <a:spLocks noChangeShapeType="1"/>
                </p:cNvSpPr>
                <p:nvPr/>
              </p:nvSpPr>
              <p:spPr bwMode="auto">
                <a:xfrm>
                  <a:off x="3120" y="3663"/>
                  <a:ext cx="707"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563" name="Line 11"/>
                <p:cNvSpPr>
                  <a:spLocks noChangeShapeType="1"/>
                </p:cNvSpPr>
                <p:nvPr/>
              </p:nvSpPr>
              <p:spPr bwMode="auto">
                <a:xfrm>
                  <a:off x="3639" y="3704"/>
                  <a:ext cx="148" cy="1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564" name="Line 12"/>
                <p:cNvSpPr>
                  <a:spLocks noChangeShapeType="1"/>
                </p:cNvSpPr>
                <p:nvPr/>
              </p:nvSpPr>
              <p:spPr bwMode="auto">
                <a:xfrm>
                  <a:off x="3465" y="3691"/>
                  <a:ext cx="149" cy="1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565" name="Line 13"/>
                <p:cNvSpPr>
                  <a:spLocks noChangeShapeType="1"/>
                </p:cNvSpPr>
                <p:nvPr/>
              </p:nvSpPr>
              <p:spPr bwMode="auto">
                <a:xfrm>
                  <a:off x="3120" y="3692"/>
                  <a:ext cx="708" cy="5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grpSp>
          <p:nvGrpSpPr>
            <p:cNvPr id="23570" name="Group 18"/>
            <p:cNvGrpSpPr>
              <a:grpSpLocks/>
            </p:cNvGrpSpPr>
            <p:nvPr/>
          </p:nvGrpSpPr>
          <p:grpSpPr bwMode="auto">
            <a:xfrm>
              <a:off x="3118" y="3594"/>
              <a:ext cx="871" cy="71"/>
              <a:chOff x="3118" y="3594"/>
              <a:chExt cx="871" cy="71"/>
            </a:xfrm>
          </p:grpSpPr>
          <p:sp>
            <p:nvSpPr>
              <p:cNvPr id="23568" name="Freeform 16"/>
              <p:cNvSpPr>
                <a:spLocks/>
              </p:cNvSpPr>
              <p:nvPr/>
            </p:nvSpPr>
            <p:spPr bwMode="auto">
              <a:xfrm>
                <a:off x="3118" y="3594"/>
                <a:ext cx="871" cy="71"/>
              </a:xfrm>
              <a:custGeom>
                <a:avLst/>
                <a:gdLst>
                  <a:gd name="T0" fmla="*/ 0 w 871"/>
                  <a:gd name="T1" fmla="*/ 27 h 71"/>
                  <a:gd name="T2" fmla="*/ 703 w 871"/>
                  <a:gd name="T3" fmla="*/ 70 h 71"/>
                  <a:gd name="T4" fmla="*/ 870 w 871"/>
                  <a:gd name="T5" fmla="*/ 29 h 71"/>
                  <a:gd name="T6" fmla="*/ 811 w 871"/>
                  <a:gd name="T7" fmla="*/ 24 h 71"/>
                  <a:gd name="T8" fmla="*/ 268 w 871"/>
                  <a:gd name="T9" fmla="*/ 0 h 71"/>
                  <a:gd name="T10" fmla="*/ 0 w 871"/>
                  <a:gd name="T11" fmla="*/ 27 h 71"/>
                </a:gdLst>
                <a:ahLst/>
                <a:cxnLst>
                  <a:cxn ang="0">
                    <a:pos x="T0" y="T1"/>
                  </a:cxn>
                  <a:cxn ang="0">
                    <a:pos x="T2" y="T3"/>
                  </a:cxn>
                  <a:cxn ang="0">
                    <a:pos x="T4" y="T5"/>
                  </a:cxn>
                  <a:cxn ang="0">
                    <a:pos x="T6" y="T7"/>
                  </a:cxn>
                  <a:cxn ang="0">
                    <a:pos x="T8" y="T9"/>
                  </a:cxn>
                  <a:cxn ang="0">
                    <a:pos x="T10" y="T11"/>
                  </a:cxn>
                </a:cxnLst>
                <a:rect l="0" t="0" r="r" b="b"/>
                <a:pathLst>
                  <a:path w="871" h="71">
                    <a:moveTo>
                      <a:pt x="0" y="27"/>
                    </a:moveTo>
                    <a:lnTo>
                      <a:pt x="703" y="70"/>
                    </a:lnTo>
                    <a:lnTo>
                      <a:pt x="870" y="29"/>
                    </a:lnTo>
                    <a:lnTo>
                      <a:pt x="811" y="24"/>
                    </a:lnTo>
                    <a:lnTo>
                      <a:pt x="268" y="0"/>
                    </a:lnTo>
                    <a:lnTo>
                      <a:pt x="0" y="27"/>
                    </a:lnTo>
                  </a:path>
                </a:pathLst>
              </a:custGeom>
              <a:solidFill>
                <a:srgbClr val="DFDFD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569" name="Freeform 17"/>
              <p:cNvSpPr>
                <a:spLocks/>
              </p:cNvSpPr>
              <p:nvPr/>
            </p:nvSpPr>
            <p:spPr bwMode="auto">
              <a:xfrm>
                <a:off x="3318" y="3610"/>
                <a:ext cx="638" cy="44"/>
              </a:xfrm>
              <a:custGeom>
                <a:avLst/>
                <a:gdLst>
                  <a:gd name="T0" fmla="*/ 52 w 638"/>
                  <a:gd name="T1" fmla="*/ 0 h 44"/>
                  <a:gd name="T2" fmla="*/ 0 w 638"/>
                  <a:gd name="T3" fmla="*/ 16 h 44"/>
                  <a:gd name="T4" fmla="*/ 514 w 638"/>
                  <a:gd name="T5" fmla="*/ 43 h 44"/>
                  <a:gd name="T6" fmla="*/ 598 w 638"/>
                  <a:gd name="T7" fmla="*/ 24 h 44"/>
                  <a:gd name="T8" fmla="*/ 591 w 638"/>
                  <a:gd name="T9" fmla="*/ 21 h 44"/>
                  <a:gd name="T10" fmla="*/ 637 w 638"/>
                  <a:gd name="T11" fmla="*/ 11 h 44"/>
                  <a:gd name="T12" fmla="*/ 609 w 638"/>
                  <a:gd name="T13" fmla="*/ 9 h 44"/>
                  <a:gd name="T14" fmla="*/ 52 w 638"/>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8" h="44">
                    <a:moveTo>
                      <a:pt x="52" y="0"/>
                    </a:moveTo>
                    <a:lnTo>
                      <a:pt x="0" y="16"/>
                    </a:lnTo>
                    <a:lnTo>
                      <a:pt x="514" y="43"/>
                    </a:lnTo>
                    <a:lnTo>
                      <a:pt x="598" y="24"/>
                    </a:lnTo>
                    <a:lnTo>
                      <a:pt x="591" y="21"/>
                    </a:lnTo>
                    <a:lnTo>
                      <a:pt x="637" y="11"/>
                    </a:lnTo>
                    <a:lnTo>
                      <a:pt x="609" y="9"/>
                    </a:lnTo>
                    <a:lnTo>
                      <a:pt x="52" y="0"/>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3601" name="Group 49"/>
            <p:cNvGrpSpPr>
              <a:grpSpLocks/>
            </p:cNvGrpSpPr>
            <p:nvPr/>
          </p:nvGrpSpPr>
          <p:grpSpPr bwMode="auto">
            <a:xfrm>
              <a:off x="3834" y="3177"/>
              <a:ext cx="159" cy="466"/>
              <a:chOff x="3834" y="3177"/>
              <a:chExt cx="159" cy="466"/>
            </a:xfrm>
          </p:grpSpPr>
          <p:grpSp>
            <p:nvGrpSpPr>
              <p:cNvPr id="23597" name="Group 45"/>
              <p:cNvGrpSpPr>
                <a:grpSpLocks/>
              </p:cNvGrpSpPr>
              <p:nvPr/>
            </p:nvGrpSpPr>
            <p:grpSpPr bwMode="auto">
              <a:xfrm>
                <a:off x="3896" y="3237"/>
                <a:ext cx="97" cy="390"/>
                <a:chOff x="3896" y="3237"/>
                <a:chExt cx="97" cy="390"/>
              </a:xfrm>
            </p:grpSpPr>
            <p:sp>
              <p:nvSpPr>
                <p:cNvPr id="23571" name="Freeform 19"/>
                <p:cNvSpPr>
                  <a:spLocks/>
                </p:cNvSpPr>
                <p:nvPr/>
              </p:nvSpPr>
              <p:spPr bwMode="auto">
                <a:xfrm>
                  <a:off x="3896" y="3237"/>
                  <a:ext cx="91" cy="390"/>
                </a:xfrm>
                <a:custGeom>
                  <a:avLst/>
                  <a:gdLst>
                    <a:gd name="T0" fmla="*/ 8 w 91"/>
                    <a:gd name="T1" fmla="*/ 0 h 390"/>
                    <a:gd name="T2" fmla="*/ 90 w 91"/>
                    <a:gd name="T3" fmla="*/ 32 h 390"/>
                    <a:gd name="T4" fmla="*/ 83 w 91"/>
                    <a:gd name="T5" fmla="*/ 184 h 390"/>
                    <a:gd name="T6" fmla="*/ 74 w 91"/>
                    <a:gd name="T7" fmla="*/ 366 h 390"/>
                    <a:gd name="T8" fmla="*/ 0 w 91"/>
                    <a:gd name="T9" fmla="*/ 389 h 390"/>
                    <a:gd name="T10" fmla="*/ 8 w 91"/>
                    <a:gd name="T11" fmla="*/ 0 h 390"/>
                  </a:gdLst>
                  <a:ahLst/>
                  <a:cxnLst>
                    <a:cxn ang="0">
                      <a:pos x="T0" y="T1"/>
                    </a:cxn>
                    <a:cxn ang="0">
                      <a:pos x="T2" y="T3"/>
                    </a:cxn>
                    <a:cxn ang="0">
                      <a:pos x="T4" y="T5"/>
                    </a:cxn>
                    <a:cxn ang="0">
                      <a:pos x="T6" y="T7"/>
                    </a:cxn>
                    <a:cxn ang="0">
                      <a:pos x="T8" y="T9"/>
                    </a:cxn>
                    <a:cxn ang="0">
                      <a:pos x="T10" y="T11"/>
                    </a:cxn>
                  </a:cxnLst>
                  <a:rect l="0" t="0" r="r" b="b"/>
                  <a:pathLst>
                    <a:path w="91" h="390">
                      <a:moveTo>
                        <a:pt x="8" y="0"/>
                      </a:moveTo>
                      <a:lnTo>
                        <a:pt x="90" y="32"/>
                      </a:lnTo>
                      <a:lnTo>
                        <a:pt x="83" y="184"/>
                      </a:lnTo>
                      <a:lnTo>
                        <a:pt x="74" y="366"/>
                      </a:lnTo>
                      <a:lnTo>
                        <a:pt x="0" y="389"/>
                      </a:lnTo>
                      <a:lnTo>
                        <a:pt x="8" y="0"/>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23596" name="Group 44"/>
                <p:cNvGrpSpPr>
                  <a:grpSpLocks/>
                </p:cNvGrpSpPr>
                <p:nvPr/>
              </p:nvGrpSpPr>
              <p:grpSpPr bwMode="auto">
                <a:xfrm>
                  <a:off x="3896" y="3254"/>
                  <a:ext cx="97" cy="333"/>
                  <a:chOff x="3896" y="3254"/>
                  <a:chExt cx="97" cy="333"/>
                </a:xfrm>
              </p:grpSpPr>
              <p:grpSp>
                <p:nvGrpSpPr>
                  <p:cNvPr id="23594" name="Group 42"/>
                  <p:cNvGrpSpPr>
                    <a:grpSpLocks/>
                  </p:cNvGrpSpPr>
                  <p:nvPr/>
                </p:nvGrpSpPr>
                <p:grpSpPr bwMode="auto">
                  <a:xfrm>
                    <a:off x="3896" y="3254"/>
                    <a:ext cx="97" cy="333"/>
                    <a:chOff x="3896" y="3254"/>
                    <a:chExt cx="97" cy="333"/>
                  </a:xfrm>
                </p:grpSpPr>
                <p:grpSp>
                  <p:nvGrpSpPr>
                    <p:cNvPr id="23584" name="Group 32"/>
                    <p:cNvGrpSpPr>
                      <a:grpSpLocks/>
                    </p:cNvGrpSpPr>
                    <p:nvPr/>
                  </p:nvGrpSpPr>
                  <p:grpSpPr bwMode="auto">
                    <a:xfrm>
                      <a:off x="3896" y="3254"/>
                      <a:ext cx="97" cy="200"/>
                      <a:chOff x="3896" y="3254"/>
                      <a:chExt cx="97" cy="200"/>
                    </a:xfrm>
                  </p:grpSpPr>
                  <p:grpSp>
                    <p:nvGrpSpPr>
                      <p:cNvPr id="23578" name="Group 26"/>
                      <p:cNvGrpSpPr>
                        <a:grpSpLocks/>
                      </p:cNvGrpSpPr>
                      <p:nvPr/>
                    </p:nvGrpSpPr>
                    <p:grpSpPr bwMode="auto">
                      <a:xfrm>
                        <a:off x="3904" y="3254"/>
                        <a:ext cx="89" cy="107"/>
                        <a:chOff x="3904" y="3254"/>
                        <a:chExt cx="89" cy="107"/>
                      </a:xfrm>
                    </p:grpSpPr>
                    <p:sp>
                      <p:nvSpPr>
                        <p:cNvPr id="23572" name="Line 20"/>
                        <p:cNvSpPr>
                          <a:spLocks noChangeShapeType="1"/>
                        </p:cNvSpPr>
                        <p:nvPr/>
                      </p:nvSpPr>
                      <p:spPr bwMode="auto">
                        <a:xfrm>
                          <a:off x="3907" y="3254"/>
                          <a:ext cx="86" cy="31"/>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573" name="Line 21"/>
                        <p:cNvSpPr>
                          <a:spLocks noChangeShapeType="1"/>
                        </p:cNvSpPr>
                        <p:nvPr/>
                      </p:nvSpPr>
                      <p:spPr bwMode="auto">
                        <a:xfrm>
                          <a:off x="3905" y="3271"/>
                          <a:ext cx="86" cy="29"/>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574" name="Line 22"/>
                        <p:cNvSpPr>
                          <a:spLocks noChangeShapeType="1"/>
                        </p:cNvSpPr>
                        <p:nvPr/>
                      </p:nvSpPr>
                      <p:spPr bwMode="auto">
                        <a:xfrm>
                          <a:off x="3906" y="3289"/>
                          <a:ext cx="85" cy="27"/>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575" name="Line 23"/>
                        <p:cNvSpPr>
                          <a:spLocks noChangeShapeType="1"/>
                        </p:cNvSpPr>
                        <p:nvPr/>
                      </p:nvSpPr>
                      <p:spPr bwMode="auto">
                        <a:xfrm>
                          <a:off x="3905" y="3306"/>
                          <a:ext cx="86" cy="25"/>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576" name="Line 24"/>
                        <p:cNvSpPr>
                          <a:spLocks noChangeShapeType="1"/>
                        </p:cNvSpPr>
                        <p:nvPr/>
                      </p:nvSpPr>
                      <p:spPr bwMode="auto">
                        <a:xfrm>
                          <a:off x="3904" y="3323"/>
                          <a:ext cx="86" cy="23"/>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577" name="Line 25"/>
                        <p:cNvSpPr>
                          <a:spLocks noChangeShapeType="1"/>
                        </p:cNvSpPr>
                        <p:nvPr/>
                      </p:nvSpPr>
                      <p:spPr bwMode="auto">
                        <a:xfrm>
                          <a:off x="3904" y="3340"/>
                          <a:ext cx="85" cy="21"/>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sp>
                    <p:nvSpPr>
                      <p:cNvPr id="23579" name="Line 27"/>
                      <p:cNvSpPr>
                        <a:spLocks noChangeShapeType="1"/>
                      </p:cNvSpPr>
                      <p:nvPr/>
                    </p:nvSpPr>
                    <p:spPr bwMode="auto">
                      <a:xfrm>
                        <a:off x="3896" y="3375"/>
                        <a:ext cx="90" cy="17"/>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580" name="Line 28"/>
                      <p:cNvSpPr>
                        <a:spLocks noChangeShapeType="1"/>
                      </p:cNvSpPr>
                      <p:nvPr/>
                    </p:nvSpPr>
                    <p:spPr bwMode="auto">
                      <a:xfrm>
                        <a:off x="3897" y="3392"/>
                        <a:ext cx="88" cy="15"/>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581" name="Line 29"/>
                      <p:cNvSpPr>
                        <a:spLocks noChangeShapeType="1"/>
                      </p:cNvSpPr>
                      <p:nvPr/>
                    </p:nvSpPr>
                    <p:spPr bwMode="auto">
                      <a:xfrm>
                        <a:off x="3896" y="3410"/>
                        <a:ext cx="88" cy="13"/>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582" name="Line 30"/>
                      <p:cNvSpPr>
                        <a:spLocks noChangeShapeType="1"/>
                      </p:cNvSpPr>
                      <p:nvPr/>
                    </p:nvSpPr>
                    <p:spPr bwMode="auto">
                      <a:xfrm>
                        <a:off x="3897" y="3428"/>
                        <a:ext cx="87" cy="10"/>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583" name="Line 31"/>
                      <p:cNvSpPr>
                        <a:spLocks noChangeShapeType="1"/>
                      </p:cNvSpPr>
                      <p:nvPr/>
                    </p:nvSpPr>
                    <p:spPr bwMode="auto">
                      <a:xfrm>
                        <a:off x="3898" y="3446"/>
                        <a:ext cx="86" cy="8"/>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3593" name="Group 41"/>
                    <p:cNvGrpSpPr>
                      <a:grpSpLocks/>
                    </p:cNvGrpSpPr>
                    <p:nvPr/>
                  </p:nvGrpSpPr>
                  <p:grpSpPr bwMode="auto">
                    <a:xfrm>
                      <a:off x="3897" y="3464"/>
                      <a:ext cx="85" cy="123"/>
                      <a:chOff x="3897" y="3464"/>
                      <a:chExt cx="85" cy="123"/>
                    </a:xfrm>
                  </p:grpSpPr>
                  <p:sp>
                    <p:nvSpPr>
                      <p:cNvPr id="23585" name="Line 33"/>
                      <p:cNvSpPr>
                        <a:spLocks noChangeShapeType="1"/>
                      </p:cNvSpPr>
                      <p:nvPr/>
                    </p:nvSpPr>
                    <p:spPr bwMode="auto">
                      <a:xfrm>
                        <a:off x="3898" y="3464"/>
                        <a:ext cx="84" cy="5"/>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586" name="Line 34"/>
                      <p:cNvSpPr>
                        <a:spLocks noChangeShapeType="1"/>
                      </p:cNvSpPr>
                      <p:nvPr/>
                    </p:nvSpPr>
                    <p:spPr bwMode="auto">
                      <a:xfrm>
                        <a:off x="3899" y="3481"/>
                        <a:ext cx="82" cy="3"/>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587" name="Line 35"/>
                      <p:cNvSpPr>
                        <a:spLocks noChangeShapeType="1"/>
                      </p:cNvSpPr>
                      <p:nvPr/>
                    </p:nvSpPr>
                    <p:spPr bwMode="auto">
                      <a:xfrm>
                        <a:off x="3898" y="3500"/>
                        <a:ext cx="82" cy="0"/>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588" name="Line 36"/>
                      <p:cNvSpPr>
                        <a:spLocks noChangeShapeType="1"/>
                      </p:cNvSpPr>
                      <p:nvPr/>
                    </p:nvSpPr>
                    <p:spPr bwMode="auto">
                      <a:xfrm flipV="1">
                        <a:off x="3898" y="3515"/>
                        <a:ext cx="82" cy="2"/>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589" name="Line 37"/>
                      <p:cNvSpPr>
                        <a:spLocks noChangeShapeType="1"/>
                      </p:cNvSpPr>
                      <p:nvPr/>
                    </p:nvSpPr>
                    <p:spPr bwMode="auto">
                      <a:xfrm flipV="1">
                        <a:off x="3898" y="3531"/>
                        <a:ext cx="80" cy="3"/>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590" name="Line 38"/>
                      <p:cNvSpPr>
                        <a:spLocks noChangeShapeType="1"/>
                      </p:cNvSpPr>
                      <p:nvPr/>
                    </p:nvSpPr>
                    <p:spPr bwMode="auto">
                      <a:xfrm flipV="1">
                        <a:off x="3898" y="3547"/>
                        <a:ext cx="80" cy="5"/>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591" name="Line 39"/>
                      <p:cNvSpPr>
                        <a:spLocks noChangeShapeType="1"/>
                      </p:cNvSpPr>
                      <p:nvPr/>
                    </p:nvSpPr>
                    <p:spPr bwMode="auto">
                      <a:xfrm flipV="1">
                        <a:off x="3897" y="3561"/>
                        <a:ext cx="81" cy="8"/>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592" name="Line 40"/>
                      <p:cNvSpPr>
                        <a:spLocks noChangeShapeType="1"/>
                      </p:cNvSpPr>
                      <p:nvPr/>
                    </p:nvSpPr>
                    <p:spPr bwMode="auto">
                      <a:xfrm flipV="1">
                        <a:off x="3898" y="3577"/>
                        <a:ext cx="78" cy="10"/>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sp>
                <p:nvSpPr>
                  <p:cNvPr id="23595" name="Line 43"/>
                  <p:cNvSpPr>
                    <a:spLocks noChangeShapeType="1"/>
                  </p:cNvSpPr>
                  <p:nvPr/>
                </p:nvSpPr>
                <p:spPr bwMode="auto">
                  <a:xfrm>
                    <a:off x="3902" y="3358"/>
                    <a:ext cx="85" cy="18"/>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grpSp>
            <p:nvGrpSpPr>
              <p:cNvPr id="23600" name="Group 48"/>
              <p:cNvGrpSpPr>
                <a:grpSpLocks/>
              </p:cNvGrpSpPr>
              <p:nvPr/>
            </p:nvGrpSpPr>
            <p:grpSpPr bwMode="auto">
              <a:xfrm>
                <a:off x="3834" y="3177"/>
                <a:ext cx="79" cy="466"/>
                <a:chOff x="3834" y="3177"/>
                <a:chExt cx="79" cy="466"/>
              </a:xfrm>
            </p:grpSpPr>
            <p:sp>
              <p:nvSpPr>
                <p:cNvPr id="23598" name="Freeform 46"/>
                <p:cNvSpPr>
                  <a:spLocks/>
                </p:cNvSpPr>
                <p:nvPr/>
              </p:nvSpPr>
              <p:spPr bwMode="auto">
                <a:xfrm>
                  <a:off x="3834" y="3177"/>
                  <a:ext cx="79" cy="466"/>
                </a:xfrm>
                <a:custGeom>
                  <a:avLst/>
                  <a:gdLst>
                    <a:gd name="T0" fmla="*/ 18 w 79"/>
                    <a:gd name="T1" fmla="*/ 0 h 466"/>
                    <a:gd name="T2" fmla="*/ 73 w 79"/>
                    <a:gd name="T3" fmla="*/ 23 h 466"/>
                    <a:gd name="T4" fmla="*/ 78 w 79"/>
                    <a:gd name="T5" fmla="*/ 29 h 466"/>
                    <a:gd name="T6" fmla="*/ 61 w 79"/>
                    <a:gd name="T7" fmla="*/ 446 h 466"/>
                    <a:gd name="T8" fmla="*/ 54 w 79"/>
                    <a:gd name="T9" fmla="*/ 452 h 466"/>
                    <a:gd name="T10" fmla="*/ 0 w 79"/>
                    <a:gd name="T11" fmla="*/ 465 h 466"/>
                    <a:gd name="T12" fmla="*/ 6 w 79"/>
                    <a:gd name="T13" fmla="*/ 458 h 466"/>
                    <a:gd name="T14" fmla="*/ 7 w 79"/>
                    <a:gd name="T15" fmla="*/ 452 h 466"/>
                    <a:gd name="T16" fmla="*/ 18 w 79"/>
                    <a:gd name="T17"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466">
                      <a:moveTo>
                        <a:pt x="18" y="0"/>
                      </a:moveTo>
                      <a:lnTo>
                        <a:pt x="73" y="23"/>
                      </a:lnTo>
                      <a:lnTo>
                        <a:pt x="78" y="29"/>
                      </a:lnTo>
                      <a:lnTo>
                        <a:pt x="61" y="446"/>
                      </a:lnTo>
                      <a:lnTo>
                        <a:pt x="54" y="452"/>
                      </a:lnTo>
                      <a:lnTo>
                        <a:pt x="0" y="465"/>
                      </a:lnTo>
                      <a:lnTo>
                        <a:pt x="6" y="458"/>
                      </a:lnTo>
                      <a:lnTo>
                        <a:pt x="7" y="452"/>
                      </a:lnTo>
                      <a:lnTo>
                        <a:pt x="18" y="0"/>
                      </a:lnTo>
                    </a:path>
                  </a:pathLst>
                </a:custGeom>
                <a:solidFill>
                  <a:srgbClr val="BFBF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599" name="Arc 47"/>
                <p:cNvSpPr>
                  <a:spLocks/>
                </p:cNvSpPr>
                <p:nvPr/>
              </p:nvSpPr>
              <p:spPr bwMode="auto">
                <a:xfrm>
                  <a:off x="3909" y="3201"/>
                  <a:ext cx="4" cy="6"/>
                </a:xfrm>
                <a:custGeom>
                  <a:avLst/>
                  <a:gdLst>
                    <a:gd name="G0" fmla="+- 0 0 0"/>
                    <a:gd name="G1" fmla="+- 21600 0 0"/>
                    <a:gd name="G2" fmla="+- 21600 0 0"/>
                    <a:gd name="T0" fmla="*/ 0 w 21252"/>
                    <a:gd name="T1" fmla="*/ 0 h 21600"/>
                    <a:gd name="T2" fmla="*/ 21252 w 21252"/>
                    <a:gd name="T3" fmla="*/ 17736 h 21600"/>
                    <a:gd name="T4" fmla="*/ 0 w 21252"/>
                    <a:gd name="T5" fmla="*/ 21600 h 21600"/>
                  </a:gdLst>
                  <a:ahLst/>
                  <a:cxnLst>
                    <a:cxn ang="0">
                      <a:pos x="T0" y="T1"/>
                    </a:cxn>
                    <a:cxn ang="0">
                      <a:pos x="T2" y="T3"/>
                    </a:cxn>
                    <a:cxn ang="0">
                      <a:pos x="T4" y="T5"/>
                    </a:cxn>
                  </a:cxnLst>
                  <a:rect l="0" t="0" r="r" b="b"/>
                  <a:pathLst>
                    <a:path w="21252" h="21600" fill="none" extrusionOk="0">
                      <a:moveTo>
                        <a:pt x="0" y="0"/>
                      </a:moveTo>
                      <a:cubicBezTo>
                        <a:pt x="10438" y="0"/>
                        <a:pt x="19384" y="7465"/>
                        <a:pt x="21251" y="17736"/>
                      </a:cubicBezTo>
                    </a:path>
                    <a:path w="21252" h="21600" stroke="0" extrusionOk="0">
                      <a:moveTo>
                        <a:pt x="0" y="0"/>
                      </a:moveTo>
                      <a:cubicBezTo>
                        <a:pt x="10438" y="0"/>
                        <a:pt x="19384" y="7465"/>
                        <a:pt x="21251" y="17736"/>
                      </a:cubicBezTo>
                      <a:lnTo>
                        <a:pt x="0" y="21600"/>
                      </a:lnTo>
                      <a:close/>
                    </a:path>
                  </a:pathLst>
                </a:custGeom>
                <a:solidFill>
                  <a:srgbClr val="BFBFBF"/>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grpSp>
          <p:nvGrpSpPr>
            <p:cNvPr id="23613" name="Group 61"/>
            <p:cNvGrpSpPr>
              <a:grpSpLocks/>
            </p:cNvGrpSpPr>
            <p:nvPr/>
          </p:nvGrpSpPr>
          <p:grpSpPr bwMode="auto">
            <a:xfrm>
              <a:off x="3867" y="3889"/>
              <a:ext cx="274" cy="96"/>
              <a:chOff x="3867" y="3889"/>
              <a:chExt cx="274" cy="96"/>
            </a:xfrm>
          </p:grpSpPr>
          <p:sp>
            <p:nvSpPr>
              <p:cNvPr id="23602" name="Freeform 50"/>
              <p:cNvSpPr>
                <a:spLocks/>
              </p:cNvSpPr>
              <p:nvPr/>
            </p:nvSpPr>
            <p:spPr bwMode="auto">
              <a:xfrm>
                <a:off x="3867" y="3889"/>
                <a:ext cx="274" cy="68"/>
              </a:xfrm>
              <a:custGeom>
                <a:avLst/>
                <a:gdLst>
                  <a:gd name="T0" fmla="*/ 0 w 274"/>
                  <a:gd name="T1" fmla="*/ 0 h 68"/>
                  <a:gd name="T2" fmla="*/ 50 w 274"/>
                  <a:gd name="T3" fmla="*/ 3 h 68"/>
                  <a:gd name="T4" fmla="*/ 89 w 274"/>
                  <a:gd name="T5" fmla="*/ 5 h 68"/>
                  <a:gd name="T6" fmla="*/ 122 w 274"/>
                  <a:gd name="T7" fmla="*/ 9 h 68"/>
                  <a:gd name="T8" fmla="*/ 156 w 274"/>
                  <a:gd name="T9" fmla="*/ 12 h 68"/>
                  <a:gd name="T10" fmla="*/ 179 w 274"/>
                  <a:gd name="T11" fmla="*/ 15 h 68"/>
                  <a:gd name="T12" fmla="*/ 209 w 274"/>
                  <a:gd name="T13" fmla="*/ 20 h 68"/>
                  <a:gd name="T14" fmla="*/ 225 w 274"/>
                  <a:gd name="T15" fmla="*/ 23 h 68"/>
                  <a:gd name="T16" fmla="*/ 237 w 274"/>
                  <a:gd name="T17" fmla="*/ 26 h 68"/>
                  <a:gd name="T18" fmla="*/ 244 w 274"/>
                  <a:gd name="T19" fmla="*/ 27 h 68"/>
                  <a:gd name="T20" fmla="*/ 249 w 274"/>
                  <a:gd name="T21" fmla="*/ 29 h 68"/>
                  <a:gd name="T22" fmla="*/ 256 w 274"/>
                  <a:gd name="T23" fmla="*/ 31 h 68"/>
                  <a:gd name="T24" fmla="*/ 263 w 274"/>
                  <a:gd name="T25" fmla="*/ 33 h 68"/>
                  <a:gd name="T26" fmla="*/ 269 w 274"/>
                  <a:gd name="T27" fmla="*/ 36 h 68"/>
                  <a:gd name="T28" fmla="*/ 272 w 274"/>
                  <a:gd name="T29" fmla="*/ 40 h 68"/>
                  <a:gd name="T30" fmla="*/ 273 w 274"/>
                  <a:gd name="T31" fmla="*/ 43 h 68"/>
                  <a:gd name="T32" fmla="*/ 271 w 274"/>
                  <a:gd name="T33" fmla="*/ 47 h 68"/>
                  <a:gd name="T34" fmla="*/ 269 w 274"/>
                  <a:gd name="T35" fmla="*/ 52 h 68"/>
                  <a:gd name="T36" fmla="*/ 266 w 274"/>
                  <a:gd name="T37" fmla="*/ 56 h 68"/>
                  <a:gd name="T38" fmla="*/ 261 w 274"/>
                  <a:gd name="T39" fmla="*/ 58 h 68"/>
                  <a:gd name="T40" fmla="*/ 255 w 274"/>
                  <a:gd name="T41" fmla="*/ 62 h 68"/>
                  <a:gd name="T42" fmla="*/ 249 w 274"/>
                  <a:gd name="T43" fmla="*/ 65 h 68"/>
                  <a:gd name="T44" fmla="*/ 242 w 274"/>
                  <a:gd name="T45" fmla="*/ 66 h 68"/>
                  <a:gd name="T46" fmla="*/ 233 w 274"/>
                  <a:gd name="T47" fmla="*/ 67 h 68"/>
                  <a:gd name="T48" fmla="*/ 224 w 274"/>
                  <a:gd name="T49" fmla="*/ 67 h 68"/>
                  <a:gd name="T50" fmla="*/ 214 w 274"/>
                  <a:gd name="T51" fmla="*/ 67 h 68"/>
                  <a:gd name="T52" fmla="*/ 198 w 274"/>
                  <a:gd name="T53"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4" h="68">
                    <a:moveTo>
                      <a:pt x="0" y="0"/>
                    </a:moveTo>
                    <a:lnTo>
                      <a:pt x="50" y="3"/>
                    </a:lnTo>
                    <a:lnTo>
                      <a:pt x="89" y="5"/>
                    </a:lnTo>
                    <a:lnTo>
                      <a:pt x="122" y="9"/>
                    </a:lnTo>
                    <a:lnTo>
                      <a:pt x="156" y="12"/>
                    </a:lnTo>
                    <a:lnTo>
                      <a:pt x="179" y="15"/>
                    </a:lnTo>
                    <a:lnTo>
                      <a:pt x="209" y="20"/>
                    </a:lnTo>
                    <a:lnTo>
                      <a:pt x="225" y="23"/>
                    </a:lnTo>
                    <a:lnTo>
                      <a:pt x="237" y="26"/>
                    </a:lnTo>
                    <a:lnTo>
                      <a:pt x="244" y="27"/>
                    </a:lnTo>
                    <a:lnTo>
                      <a:pt x="249" y="29"/>
                    </a:lnTo>
                    <a:lnTo>
                      <a:pt x="256" y="31"/>
                    </a:lnTo>
                    <a:lnTo>
                      <a:pt x="263" y="33"/>
                    </a:lnTo>
                    <a:lnTo>
                      <a:pt x="269" y="36"/>
                    </a:lnTo>
                    <a:lnTo>
                      <a:pt x="272" y="40"/>
                    </a:lnTo>
                    <a:lnTo>
                      <a:pt x="273" y="43"/>
                    </a:lnTo>
                    <a:lnTo>
                      <a:pt x="271" y="47"/>
                    </a:lnTo>
                    <a:lnTo>
                      <a:pt x="269" y="52"/>
                    </a:lnTo>
                    <a:lnTo>
                      <a:pt x="266" y="56"/>
                    </a:lnTo>
                    <a:lnTo>
                      <a:pt x="261" y="58"/>
                    </a:lnTo>
                    <a:lnTo>
                      <a:pt x="255" y="62"/>
                    </a:lnTo>
                    <a:lnTo>
                      <a:pt x="249" y="65"/>
                    </a:lnTo>
                    <a:lnTo>
                      <a:pt x="242" y="66"/>
                    </a:lnTo>
                    <a:lnTo>
                      <a:pt x="233" y="67"/>
                    </a:lnTo>
                    <a:lnTo>
                      <a:pt x="224" y="67"/>
                    </a:lnTo>
                    <a:lnTo>
                      <a:pt x="214" y="67"/>
                    </a:lnTo>
                    <a:lnTo>
                      <a:pt x="198" y="64"/>
                    </a:lnTo>
                  </a:path>
                </a:pathLst>
              </a:custGeom>
              <a:noFill/>
              <a:ln w="12700" cap="rnd" cmpd="sng">
                <a:solidFill>
                  <a:srgbClr val="C0C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23612" name="Group 60"/>
              <p:cNvGrpSpPr>
                <a:grpSpLocks/>
              </p:cNvGrpSpPr>
              <p:nvPr/>
            </p:nvGrpSpPr>
            <p:grpSpPr bwMode="auto">
              <a:xfrm>
                <a:off x="3878" y="3922"/>
                <a:ext cx="191" cy="63"/>
                <a:chOff x="3878" y="3922"/>
                <a:chExt cx="191" cy="63"/>
              </a:xfrm>
            </p:grpSpPr>
            <p:grpSp>
              <p:nvGrpSpPr>
                <p:cNvPr id="23607" name="Group 55"/>
                <p:cNvGrpSpPr>
                  <a:grpSpLocks/>
                </p:cNvGrpSpPr>
                <p:nvPr/>
              </p:nvGrpSpPr>
              <p:grpSpPr bwMode="auto">
                <a:xfrm>
                  <a:off x="3878" y="3922"/>
                  <a:ext cx="185" cy="63"/>
                  <a:chOff x="3878" y="3922"/>
                  <a:chExt cx="185" cy="63"/>
                </a:xfrm>
              </p:grpSpPr>
              <p:sp>
                <p:nvSpPr>
                  <p:cNvPr id="23603" name="Freeform 51"/>
                  <p:cNvSpPr>
                    <a:spLocks/>
                  </p:cNvSpPr>
                  <p:nvPr/>
                </p:nvSpPr>
                <p:spPr bwMode="auto">
                  <a:xfrm>
                    <a:off x="3878" y="3922"/>
                    <a:ext cx="112" cy="38"/>
                  </a:xfrm>
                  <a:custGeom>
                    <a:avLst/>
                    <a:gdLst>
                      <a:gd name="T0" fmla="*/ 0 w 112"/>
                      <a:gd name="T1" fmla="*/ 23 h 38"/>
                      <a:gd name="T2" fmla="*/ 29 w 112"/>
                      <a:gd name="T3" fmla="*/ 0 h 38"/>
                      <a:gd name="T4" fmla="*/ 111 w 112"/>
                      <a:gd name="T5" fmla="*/ 13 h 38"/>
                      <a:gd name="T6" fmla="*/ 79 w 112"/>
                      <a:gd name="T7" fmla="*/ 37 h 38"/>
                      <a:gd name="T8" fmla="*/ 0 w 112"/>
                      <a:gd name="T9" fmla="*/ 23 h 38"/>
                    </a:gdLst>
                    <a:ahLst/>
                    <a:cxnLst>
                      <a:cxn ang="0">
                        <a:pos x="T0" y="T1"/>
                      </a:cxn>
                      <a:cxn ang="0">
                        <a:pos x="T2" y="T3"/>
                      </a:cxn>
                      <a:cxn ang="0">
                        <a:pos x="T4" y="T5"/>
                      </a:cxn>
                      <a:cxn ang="0">
                        <a:pos x="T6" y="T7"/>
                      </a:cxn>
                      <a:cxn ang="0">
                        <a:pos x="T8" y="T9"/>
                      </a:cxn>
                    </a:cxnLst>
                    <a:rect l="0" t="0" r="r" b="b"/>
                    <a:pathLst>
                      <a:path w="112" h="38">
                        <a:moveTo>
                          <a:pt x="0" y="23"/>
                        </a:moveTo>
                        <a:lnTo>
                          <a:pt x="29" y="0"/>
                        </a:lnTo>
                        <a:lnTo>
                          <a:pt x="111" y="13"/>
                        </a:lnTo>
                        <a:lnTo>
                          <a:pt x="79" y="37"/>
                        </a:lnTo>
                        <a:lnTo>
                          <a:pt x="0" y="23"/>
                        </a:lnTo>
                      </a:path>
                    </a:pathLst>
                  </a:custGeom>
                  <a:solidFill>
                    <a:srgbClr val="DFDFD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04" name="Freeform 52"/>
                  <p:cNvSpPr>
                    <a:spLocks/>
                  </p:cNvSpPr>
                  <p:nvPr/>
                </p:nvSpPr>
                <p:spPr bwMode="auto">
                  <a:xfrm>
                    <a:off x="3878" y="3950"/>
                    <a:ext cx="78" cy="35"/>
                  </a:xfrm>
                  <a:custGeom>
                    <a:avLst/>
                    <a:gdLst>
                      <a:gd name="T0" fmla="*/ 0 w 78"/>
                      <a:gd name="T1" fmla="*/ 0 h 35"/>
                      <a:gd name="T2" fmla="*/ 0 w 78"/>
                      <a:gd name="T3" fmla="*/ 19 h 35"/>
                      <a:gd name="T4" fmla="*/ 1 w 78"/>
                      <a:gd name="T5" fmla="*/ 19 h 35"/>
                      <a:gd name="T6" fmla="*/ 77 w 78"/>
                      <a:gd name="T7" fmla="*/ 34 h 35"/>
                      <a:gd name="T8" fmla="*/ 77 w 78"/>
                      <a:gd name="T9" fmla="*/ 14 h 35"/>
                      <a:gd name="T10" fmla="*/ 0 w 78"/>
                      <a:gd name="T11" fmla="*/ 0 h 35"/>
                    </a:gdLst>
                    <a:ahLst/>
                    <a:cxnLst>
                      <a:cxn ang="0">
                        <a:pos x="T0" y="T1"/>
                      </a:cxn>
                      <a:cxn ang="0">
                        <a:pos x="T2" y="T3"/>
                      </a:cxn>
                      <a:cxn ang="0">
                        <a:pos x="T4" y="T5"/>
                      </a:cxn>
                      <a:cxn ang="0">
                        <a:pos x="T6" y="T7"/>
                      </a:cxn>
                      <a:cxn ang="0">
                        <a:pos x="T8" y="T9"/>
                      </a:cxn>
                      <a:cxn ang="0">
                        <a:pos x="T10" y="T11"/>
                      </a:cxn>
                    </a:cxnLst>
                    <a:rect l="0" t="0" r="r" b="b"/>
                    <a:pathLst>
                      <a:path w="78" h="35">
                        <a:moveTo>
                          <a:pt x="0" y="0"/>
                        </a:moveTo>
                        <a:lnTo>
                          <a:pt x="0" y="19"/>
                        </a:lnTo>
                        <a:lnTo>
                          <a:pt x="1" y="19"/>
                        </a:lnTo>
                        <a:lnTo>
                          <a:pt x="77" y="34"/>
                        </a:lnTo>
                        <a:lnTo>
                          <a:pt x="77" y="14"/>
                        </a:lnTo>
                        <a:lnTo>
                          <a:pt x="0" y="0"/>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05" name="Freeform 53"/>
                  <p:cNvSpPr>
                    <a:spLocks/>
                  </p:cNvSpPr>
                  <p:nvPr/>
                </p:nvSpPr>
                <p:spPr bwMode="auto">
                  <a:xfrm>
                    <a:off x="3963" y="3938"/>
                    <a:ext cx="100" cy="47"/>
                  </a:xfrm>
                  <a:custGeom>
                    <a:avLst/>
                    <a:gdLst>
                      <a:gd name="T0" fmla="*/ 0 w 100"/>
                      <a:gd name="T1" fmla="*/ 25 h 47"/>
                      <a:gd name="T2" fmla="*/ 32 w 100"/>
                      <a:gd name="T3" fmla="*/ 0 h 47"/>
                      <a:gd name="T4" fmla="*/ 99 w 100"/>
                      <a:gd name="T5" fmla="*/ 6 h 47"/>
                      <a:gd name="T6" fmla="*/ 99 w 100"/>
                      <a:gd name="T7" fmla="*/ 26 h 47"/>
                      <a:gd name="T8" fmla="*/ 0 w 100"/>
                      <a:gd name="T9" fmla="*/ 46 h 47"/>
                      <a:gd name="T10" fmla="*/ 0 w 100"/>
                      <a:gd name="T11" fmla="*/ 25 h 47"/>
                    </a:gdLst>
                    <a:ahLst/>
                    <a:cxnLst>
                      <a:cxn ang="0">
                        <a:pos x="T0" y="T1"/>
                      </a:cxn>
                      <a:cxn ang="0">
                        <a:pos x="T2" y="T3"/>
                      </a:cxn>
                      <a:cxn ang="0">
                        <a:pos x="T4" y="T5"/>
                      </a:cxn>
                      <a:cxn ang="0">
                        <a:pos x="T6" y="T7"/>
                      </a:cxn>
                      <a:cxn ang="0">
                        <a:pos x="T8" y="T9"/>
                      </a:cxn>
                      <a:cxn ang="0">
                        <a:pos x="T10" y="T11"/>
                      </a:cxn>
                    </a:cxnLst>
                    <a:rect l="0" t="0" r="r" b="b"/>
                    <a:pathLst>
                      <a:path w="100" h="47">
                        <a:moveTo>
                          <a:pt x="0" y="25"/>
                        </a:moveTo>
                        <a:lnTo>
                          <a:pt x="32" y="0"/>
                        </a:lnTo>
                        <a:lnTo>
                          <a:pt x="99" y="6"/>
                        </a:lnTo>
                        <a:lnTo>
                          <a:pt x="99" y="26"/>
                        </a:lnTo>
                        <a:lnTo>
                          <a:pt x="0" y="46"/>
                        </a:lnTo>
                        <a:lnTo>
                          <a:pt x="0" y="25"/>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06" name="Freeform 54"/>
                  <p:cNvSpPr>
                    <a:spLocks/>
                  </p:cNvSpPr>
                  <p:nvPr/>
                </p:nvSpPr>
                <p:spPr bwMode="auto">
                  <a:xfrm>
                    <a:off x="3910" y="3922"/>
                    <a:ext cx="153" cy="17"/>
                  </a:xfrm>
                  <a:custGeom>
                    <a:avLst/>
                    <a:gdLst>
                      <a:gd name="T0" fmla="*/ 0 w 153"/>
                      <a:gd name="T1" fmla="*/ 0 h 17"/>
                      <a:gd name="T2" fmla="*/ 76 w 153"/>
                      <a:gd name="T3" fmla="*/ 4 h 17"/>
                      <a:gd name="T4" fmla="*/ 152 w 153"/>
                      <a:gd name="T5" fmla="*/ 16 h 17"/>
                      <a:gd name="T6" fmla="*/ 83 w 153"/>
                      <a:gd name="T7" fmla="*/ 11 h 17"/>
                      <a:gd name="T8" fmla="*/ 0 w 153"/>
                      <a:gd name="T9" fmla="*/ 0 h 17"/>
                    </a:gdLst>
                    <a:ahLst/>
                    <a:cxnLst>
                      <a:cxn ang="0">
                        <a:pos x="T0" y="T1"/>
                      </a:cxn>
                      <a:cxn ang="0">
                        <a:pos x="T2" y="T3"/>
                      </a:cxn>
                      <a:cxn ang="0">
                        <a:pos x="T4" y="T5"/>
                      </a:cxn>
                      <a:cxn ang="0">
                        <a:pos x="T6" y="T7"/>
                      </a:cxn>
                      <a:cxn ang="0">
                        <a:pos x="T8" y="T9"/>
                      </a:cxn>
                    </a:cxnLst>
                    <a:rect l="0" t="0" r="r" b="b"/>
                    <a:pathLst>
                      <a:path w="153" h="17">
                        <a:moveTo>
                          <a:pt x="0" y="0"/>
                        </a:moveTo>
                        <a:lnTo>
                          <a:pt x="76" y="4"/>
                        </a:lnTo>
                        <a:lnTo>
                          <a:pt x="152" y="16"/>
                        </a:lnTo>
                        <a:lnTo>
                          <a:pt x="83" y="11"/>
                        </a:lnTo>
                        <a:lnTo>
                          <a:pt x="0"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3611" name="Group 59"/>
                <p:cNvGrpSpPr>
                  <a:grpSpLocks/>
                </p:cNvGrpSpPr>
                <p:nvPr/>
              </p:nvGrpSpPr>
              <p:grpSpPr bwMode="auto">
                <a:xfrm>
                  <a:off x="3879" y="3943"/>
                  <a:ext cx="190" cy="30"/>
                  <a:chOff x="3879" y="3943"/>
                  <a:chExt cx="190" cy="30"/>
                </a:xfrm>
              </p:grpSpPr>
              <p:sp>
                <p:nvSpPr>
                  <p:cNvPr id="23608" name="Line 56"/>
                  <p:cNvSpPr>
                    <a:spLocks noChangeShapeType="1"/>
                  </p:cNvSpPr>
                  <p:nvPr/>
                </p:nvSpPr>
                <p:spPr bwMode="auto">
                  <a:xfrm>
                    <a:off x="3879" y="3955"/>
                    <a:ext cx="84" cy="18"/>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09" name="Line 57"/>
                  <p:cNvSpPr>
                    <a:spLocks noChangeShapeType="1"/>
                  </p:cNvSpPr>
                  <p:nvPr/>
                </p:nvSpPr>
                <p:spPr bwMode="auto">
                  <a:xfrm flipV="1">
                    <a:off x="3964" y="3943"/>
                    <a:ext cx="35" cy="3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10" name="Line 58"/>
                  <p:cNvSpPr>
                    <a:spLocks noChangeShapeType="1"/>
                  </p:cNvSpPr>
                  <p:nvPr/>
                </p:nvSpPr>
                <p:spPr bwMode="auto">
                  <a:xfrm>
                    <a:off x="3999" y="3943"/>
                    <a:ext cx="70" cy="6"/>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grpSp>
        <p:sp>
          <p:nvSpPr>
            <p:cNvPr id="23614" name="Freeform 62"/>
            <p:cNvSpPr>
              <a:spLocks/>
            </p:cNvSpPr>
            <p:nvPr/>
          </p:nvSpPr>
          <p:spPr bwMode="auto">
            <a:xfrm>
              <a:off x="3829" y="3762"/>
              <a:ext cx="157" cy="140"/>
            </a:xfrm>
            <a:custGeom>
              <a:avLst/>
              <a:gdLst>
                <a:gd name="T0" fmla="*/ 0 w 157"/>
                <a:gd name="T1" fmla="*/ 70 h 140"/>
                <a:gd name="T2" fmla="*/ 156 w 157"/>
                <a:gd name="T3" fmla="*/ 0 h 140"/>
                <a:gd name="T4" fmla="*/ 156 w 157"/>
                <a:gd name="T5" fmla="*/ 56 h 140"/>
                <a:gd name="T6" fmla="*/ 0 w 157"/>
                <a:gd name="T7" fmla="*/ 139 h 140"/>
                <a:gd name="T8" fmla="*/ 0 w 157"/>
                <a:gd name="T9" fmla="*/ 70 h 140"/>
              </a:gdLst>
              <a:ahLst/>
              <a:cxnLst>
                <a:cxn ang="0">
                  <a:pos x="T0" y="T1"/>
                </a:cxn>
                <a:cxn ang="0">
                  <a:pos x="T2" y="T3"/>
                </a:cxn>
                <a:cxn ang="0">
                  <a:pos x="T4" y="T5"/>
                </a:cxn>
                <a:cxn ang="0">
                  <a:pos x="T6" y="T7"/>
                </a:cxn>
                <a:cxn ang="0">
                  <a:pos x="T8" y="T9"/>
                </a:cxn>
              </a:cxnLst>
              <a:rect l="0" t="0" r="r" b="b"/>
              <a:pathLst>
                <a:path w="157" h="140">
                  <a:moveTo>
                    <a:pt x="0" y="70"/>
                  </a:moveTo>
                  <a:lnTo>
                    <a:pt x="156" y="0"/>
                  </a:lnTo>
                  <a:lnTo>
                    <a:pt x="156" y="56"/>
                  </a:lnTo>
                  <a:lnTo>
                    <a:pt x="0" y="139"/>
                  </a:lnTo>
                  <a:lnTo>
                    <a:pt x="0" y="70"/>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15" name="Freeform 63"/>
            <p:cNvSpPr>
              <a:spLocks/>
            </p:cNvSpPr>
            <p:nvPr/>
          </p:nvSpPr>
          <p:spPr bwMode="auto">
            <a:xfrm>
              <a:off x="3827" y="3626"/>
              <a:ext cx="163" cy="208"/>
            </a:xfrm>
            <a:custGeom>
              <a:avLst/>
              <a:gdLst>
                <a:gd name="T0" fmla="*/ 0 w 163"/>
                <a:gd name="T1" fmla="*/ 44 h 208"/>
                <a:gd name="T2" fmla="*/ 162 w 163"/>
                <a:gd name="T3" fmla="*/ 0 h 208"/>
                <a:gd name="T4" fmla="*/ 162 w 163"/>
                <a:gd name="T5" fmla="*/ 137 h 208"/>
                <a:gd name="T6" fmla="*/ 0 w 163"/>
                <a:gd name="T7" fmla="*/ 207 h 208"/>
                <a:gd name="T8" fmla="*/ 0 w 163"/>
                <a:gd name="T9" fmla="*/ 44 h 208"/>
              </a:gdLst>
              <a:ahLst/>
              <a:cxnLst>
                <a:cxn ang="0">
                  <a:pos x="T0" y="T1"/>
                </a:cxn>
                <a:cxn ang="0">
                  <a:pos x="T2" y="T3"/>
                </a:cxn>
                <a:cxn ang="0">
                  <a:pos x="T4" y="T5"/>
                </a:cxn>
                <a:cxn ang="0">
                  <a:pos x="T6" y="T7"/>
                </a:cxn>
                <a:cxn ang="0">
                  <a:pos x="T8" y="T9"/>
                </a:cxn>
              </a:cxnLst>
              <a:rect l="0" t="0" r="r" b="b"/>
              <a:pathLst>
                <a:path w="163" h="208">
                  <a:moveTo>
                    <a:pt x="0" y="44"/>
                  </a:moveTo>
                  <a:lnTo>
                    <a:pt x="162" y="0"/>
                  </a:lnTo>
                  <a:lnTo>
                    <a:pt x="162" y="137"/>
                  </a:lnTo>
                  <a:lnTo>
                    <a:pt x="0" y="207"/>
                  </a:lnTo>
                  <a:lnTo>
                    <a:pt x="0" y="44"/>
                  </a:lnTo>
                </a:path>
              </a:pathLst>
            </a:custGeom>
            <a:solidFill>
              <a:srgbClr val="BFBF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16" name="Freeform 64"/>
            <p:cNvSpPr>
              <a:spLocks/>
            </p:cNvSpPr>
            <p:nvPr/>
          </p:nvSpPr>
          <p:spPr bwMode="auto">
            <a:xfrm>
              <a:off x="3366" y="3243"/>
              <a:ext cx="414" cy="322"/>
            </a:xfrm>
            <a:custGeom>
              <a:avLst/>
              <a:gdLst>
                <a:gd name="T0" fmla="*/ 17 w 414"/>
                <a:gd name="T1" fmla="*/ 0 h 322"/>
                <a:gd name="T2" fmla="*/ 413 w 414"/>
                <a:gd name="T3" fmla="*/ 0 h 322"/>
                <a:gd name="T4" fmla="*/ 397 w 414"/>
                <a:gd name="T5" fmla="*/ 321 h 322"/>
                <a:gd name="T6" fmla="*/ 0 w 414"/>
                <a:gd name="T7" fmla="*/ 302 h 322"/>
                <a:gd name="T8" fmla="*/ 17 w 414"/>
                <a:gd name="T9" fmla="*/ 0 h 322"/>
              </a:gdLst>
              <a:ahLst/>
              <a:cxnLst>
                <a:cxn ang="0">
                  <a:pos x="T0" y="T1"/>
                </a:cxn>
                <a:cxn ang="0">
                  <a:pos x="T2" y="T3"/>
                </a:cxn>
                <a:cxn ang="0">
                  <a:pos x="T4" y="T5"/>
                </a:cxn>
                <a:cxn ang="0">
                  <a:pos x="T6" y="T7"/>
                </a:cxn>
                <a:cxn ang="0">
                  <a:pos x="T8" y="T9"/>
                </a:cxn>
              </a:cxnLst>
              <a:rect l="0" t="0" r="r" b="b"/>
              <a:pathLst>
                <a:path w="414" h="322">
                  <a:moveTo>
                    <a:pt x="17" y="0"/>
                  </a:moveTo>
                  <a:lnTo>
                    <a:pt x="413" y="0"/>
                  </a:lnTo>
                  <a:lnTo>
                    <a:pt x="397" y="321"/>
                  </a:lnTo>
                  <a:lnTo>
                    <a:pt x="0" y="302"/>
                  </a:lnTo>
                  <a:lnTo>
                    <a:pt x="17" y="0"/>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17" name="Freeform 65"/>
            <p:cNvSpPr>
              <a:spLocks/>
            </p:cNvSpPr>
            <p:nvPr/>
          </p:nvSpPr>
          <p:spPr bwMode="auto">
            <a:xfrm>
              <a:off x="3092" y="3794"/>
              <a:ext cx="776" cy="144"/>
            </a:xfrm>
            <a:custGeom>
              <a:avLst/>
              <a:gdLst>
                <a:gd name="T0" fmla="*/ 126 w 776"/>
                <a:gd name="T1" fmla="*/ 0 h 144"/>
                <a:gd name="T2" fmla="*/ 775 w 776"/>
                <a:gd name="T3" fmla="*/ 58 h 144"/>
                <a:gd name="T4" fmla="*/ 729 w 776"/>
                <a:gd name="T5" fmla="*/ 111 h 144"/>
                <a:gd name="T6" fmla="*/ 684 w 776"/>
                <a:gd name="T7" fmla="*/ 143 h 144"/>
                <a:gd name="T8" fmla="*/ 0 w 776"/>
                <a:gd name="T9" fmla="*/ 71 h 144"/>
                <a:gd name="T10" fmla="*/ 51 w 776"/>
                <a:gd name="T11" fmla="*/ 51 h 144"/>
                <a:gd name="T12" fmla="*/ 126 w 776"/>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776" h="144">
                  <a:moveTo>
                    <a:pt x="126" y="0"/>
                  </a:moveTo>
                  <a:lnTo>
                    <a:pt x="775" y="58"/>
                  </a:lnTo>
                  <a:lnTo>
                    <a:pt x="729" y="111"/>
                  </a:lnTo>
                  <a:lnTo>
                    <a:pt x="684" y="143"/>
                  </a:lnTo>
                  <a:lnTo>
                    <a:pt x="0" y="71"/>
                  </a:lnTo>
                  <a:lnTo>
                    <a:pt x="51" y="51"/>
                  </a:lnTo>
                  <a:lnTo>
                    <a:pt x="126" y="0"/>
                  </a:lnTo>
                </a:path>
              </a:pathLst>
            </a:custGeom>
            <a:solidFill>
              <a:srgbClr val="DFDFD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23627" name="Group 75"/>
            <p:cNvGrpSpPr>
              <a:grpSpLocks/>
            </p:cNvGrpSpPr>
            <p:nvPr/>
          </p:nvGrpSpPr>
          <p:grpSpPr bwMode="auto">
            <a:xfrm>
              <a:off x="3827" y="3640"/>
              <a:ext cx="168" cy="188"/>
              <a:chOff x="3827" y="3640"/>
              <a:chExt cx="168" cy="188"/>
            </a:xfrm>
          </p:grpSpPr>
          <p:sp>
            <p:nvSpPr>
              <p:cNvPr id="23618" name="Line 66"/>
              <p:cNvSpPr>
                <a:spLocks noChangeShapeType="1"/>
              </p:cNvSpPr>
              <p:nvPr/>
            </p:nvSpPr>
            <p:spPr bwMode="auto">
              <a:xfrm flipV="1">
                <a:off x="3827" y="3692"/>
                <a:ext cx="168" cy="58"/>
              </a:xfrm>
              <a:prstGeom prst="line">
                <a:avLst/>
              </a:prstGeom>
              <a:noFill/>
              <a:ln w="127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19" name="Line 67"/>
              <p:cNvSpPr>
                <a:spLocks noChangeShapeType="1"/>
              </p:cNvSpPr>
              <p:nvPr/>
            </p:nvSpPr>
            <p:spPr bwMode="auto">
              <a:xfrm flipV="1">
                <a:off x="3856" y="3709"/>
                <a:ext cx="138" cy="51"/>
              </a:xfrm>
              <a:prstGeom prst="line">
                <a:avLst/>
              </a:prstGeom>
              <a:noFill/>
              <a:ln w="127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20" name="Line 68"/>
              <p:cNvSpPr>
                <a:spLocks noChangeShapeType="1"/>
              </p:cNvSpPr>
              <p:nvPr/>
            </p:nvSpPr>
            <p:spPr bwMode="auto">
              <a:xfrm flipV="1">
                <a:off x="3856" y="3725"/>
                <a:ext cx="138" cy="54"/>
              </a:xfrm>
              <a:prstGeom prst="line">
                <a:avLst/>
              </a:prstGeom>
              <a:noFill/>
              <a:ln w="127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21" name="Line 69"/>
              <p:cNvSpPr>
                <a:spLocks noChangeShapeType="1"/>
              </p:cNvSpPr>
              <p:nvPr/>
            </p:nvSpPr>
            <p:spPr bwMode="auto">
              <a:xfrm flipV="1">
                <a:off x="3856" y="3741"/>
                <a:ext cx="139" cy="55"/>
              </a:xfrm>
              <a:prstGeom prst="line">
                <a:avLst/>
              </a:prstGeom>
              <a:noFill/>
              <a:ln w="127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22" name="Line 70"/>
              <p:cNvSpPr>
                <a:spLocks noChangeShapeType="1"/>
              </p:cNvSpPr>
              <p:nvPr/>
            </p:nvSpPr>
            <p:spPr bwMode="auto">
              <a:xfrm flipV="1">
                <a:off x="3856" y="3756"/>
                <a:ext cx="139" cy="59"/>
              </a:xfrm>
              <a:prstGeom prst="line">
                <a:avLst/>
              </a:prstGeom>
              <a:noFill/>
              <a:ln w="127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23" name="Line 71"/>
              <p:cNvSpPr>
                <a:spLocks noChangeShapeType="1"/>
              </p:cNvSpPr>
              <p:nvPr/>
            </p:nvSpPr>
            <p:spPr bwMode="auto">
              <a:xfrm flipV="1">
                <a:off x="3856" y="3676"/>
                <a:ext cx="139" cy="45"/>
              </a:xfrm>
              <a:prstGeom prst="line">
                <a:avLst/>
              </a:prstGeom>
              <a:noFill/>
              <a:ln w="127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24" name="Line 72"/>
              <p:cNvSpPr>
                <a:spLocks noChangeShapeType="1"/>
              </p:cNvSpPr>
              <p:nvPr/>
            </p:nvSpPr>
            <p:spPr bwMode="auto">
              <a:xfrm flipV="1">
                <a:off x="3856" y="3659"/>
                <a:ext cx="139" cy="41"/>
              </a:xfrm>
              <a:prstGeom prst="line">
                <a:avLst/>
              </a:prstGeom>
              <a:noFill/>
              <a:ln w="127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25" name="Line 73"/>
              <p:cNvSpPr>
                <a:spLocks noChangeShapeType="1"/>
              </p:cNvSpPr>
              <p:nvPr/>
            </p:nvSpPr>
            <p:spPr bwMode="auto">
              <a:xfrm flipV="1">
                <a:off x="3856" y="3640"/>
                <a:ext cx="138" cy="39"/>
              </a:xfrm>
              <a:prstGeom prst="line">
                <a:avLst/>
              </a:prstGeom>
              <a:noFill/>
              <a:ln w="127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26" name="Line 74"/>
              <p:cNvSpPr>
                <a:spLocks noChangeShapeType="1"/>
              </p:cNvSpPr>
              <p:nvPr/>
            </p:nvSpPr>
            <p:spPr bwMode="auto">
              <a:xfrm>
                <a:off x="3856" y="3666"/>
                <a:ext cx="0" cy="162"/>
              </a:xfrm>
              <a:prstGeom prst="line">
                <a:avLst/>
              </a:prstGeom>
              <a:noFill/>
              <a:ln w="127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3645" name="Group 93"/>
            <p:cNvGrpSpPr>
              <a:grpSpLocks/>
            </p:cNvGrpSpPr>
            <p:nvPr/>
          </p:nvGrpSpPr>
          <p:grpSpPr bwMode="auto">
            <a:xfrm>
              <a:off x="3309" y="3168"/>
              <a:ext cx="546" cy="476"/>
              <a:chOff x="3309" y="3168"/>
              <a:chExt cx="546" cy="476"/>
            </a:xfrm>
          </p:grpSpPr>
          <p:grpSp>
            <p:nvGrpSpPr>
              <p:cNvPr id="23643" name="Group 91"/>
              <p:cNvGrpSpPr>
                <a:grpSpLocks/>
              </p:cNvGrpSpPr>
              <p:nvPr/>
            </p:nvGrpSpPr>
            <p:grpSpPr bwMode="auto">
              <a:xfrm>
                <a:off x="3309" y="3168"/>
                <a:ext cx="546" cy="476"/>
                <a:chOff x="3309" y="3168"/>
                <a:chExt cx="546" cy="476"/>
              </a:xfrm>
            </p:grpSpPr>
            <p:grpSp>
              <p:nvGrpSpPr>
                <p:cNvPr id="23632" name="Group 80"/>
                <p:cNvGrpSpPr>
                  <a:grpSpLocks/>
                </p:cNvGrpSpPr>
                <p:nvPr/>
              </p:nvGrpSpPr>
              <p:grpSpPr bwMode="auto">
                <a:xfrm>
                  <a:off x="3309" y="3168"/>
                  <a:ext cx="546" cy="476"/>
                  <a:chOff x="3309" y="3168"/>
                  <a:chExt cx="546" cy="476"/>
                </a:xfrm>
              </p:grpSpPr>
              <p:sp>
                <p:nvSpPr>
                  <p:cNvPr id="23628" name="Freeform 76"/>
                  <p:cNvSpPr>
                    <a:spLocks/>
                  </p:cNvSpPr>
                  <p:nvPr/>
                </p:nvSpPr>
                <p:spPr bwMode="auto">
                  <a:xfrm>
                    <a:off x="3309" y="3168"/>
                    <a:ext cx="546" cy="476"/>
                  </a:xfrm>
                  <a:custGeom>
                    <a:avLst/>
                    <a:gdLst>
                      <a:gd name="T0" fmla="*/ 44 w 546"/>
                      <a:gd name="T1" fmla="*/ 7 h 476"/>
                      <a:gd name="T2" fmla="*/ 90 w 546"/>
                      <a:gd name="T3" fmla="*/ 6 h 476"/>
                      <a:gd name="T4" fmla="*/ 154 w 546"/>
                      <a:gd name="T5" fmla="*/ 1 h 476"/>
                      <a:gd name="T6" fmla="*/ 220 w 546"/>
                      <a:gd name="T7" fmla="*/ 0 h 476"/>
                      <a:gd name="T8" fmla="*/ 297 w 546"/>
                      <a:gd name="T9" fmla="*/ 0 h 476"/>
                      <a:gd name="T10" fmla="*/ 352 w 546"/>
                      <a:gd name="T11" fmla="*/ 1 h 476"/>
                      <a:gd name="T12" fmla="*/ 435 w 546"/>
                      <a:gd name="T13" fmla="*/ 4 h 476"/>
                      <a:gd name="T14" fmla="*/ 515 w 546"/>
                      <a:gd name="T15" fmla="*/ 7 h 476"/>
                      <a:gd name="T16" fmla="*/ 535 w 546"/>
                      <a:gd name="T17" fmla="*/ 8 h 476"/>
                      <a:gd name="T18" fmla="*/ 539 w 546"/>
                      <a:gd name="T19" fmla="*/ 9 h 476"/>
                      <a:gd name="T20" fmla="*/ 542 w 546"/>
                      <a:gd name="T21" fmla="*/ 12 h 476"/>
                      <a:gd name="T22" fmla="*/ 545 w 546"/>
                      <a:gd name="T23" fmla="*/ 15 h 476"/>
                      <a:gd name="T24" fmla="*/ 545 w 546"/>
                      <a:gd name="T25" fmla="*/ 20 h 476"/>
                      <a:gd name="T26" fmla="*/ 524 w 546"/>
                      <a:gd name="T27" fmla="*/ 466 h 476"/>
                      <a:gd name="T28" fmla="*/ 522 w 546"/>
                      <a:gd name="T29" fmla="*/ 472 h 476"/>
                      <a:gd name="T30" fmla="*/ 515 w 546"/>
                      <a:gd name="T31" fmla="*/ 475 h 476"/>
                      <a:gd name="T32" fmla="*/ 340 w 546"/>
                      <a:gd name="T33" fmla="*/ 464 h 476"/>
                      <a:gd name="T34" fmla="*/ 166 w 546"/>
                      <a:gd name="T35" fmla="*/ 452 h 476"/>
                      <a:gd name="T36" fmla="*/ 8 w 546"/>
                      <a:gd name="T37" fmla="*/ 441 h 476"/>
                      <a:gd name="T38" fmla="*/ 0 w 546"/>
                      <a:gd name="T39" fmla="*/ 429 h 476"/>
                      <a:gd name="T40" fmla="*/ 25 w 546"/>
                      <a:gd name="T41" fmla="*/ 22 h 476"/>
                      <a:gd name="T42" fmla="*/ 44 w 546"/>
                      <a:gd name="T43" fmla="*/ 7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6" h="476">
                        <a:moveTo>
                          <a:pt x="44" y="7"/>
                        </a:moveTo>
                        <a:lnTo>
                          <a:pt x="90" y="6"/>
                        </a:lnTo>
                        <a:lnTo>
                          <a:pt x="154" y="1"/>
                        </a:lnTo>
                        <a:lnTo>
                          <a:pt x="220" y="0"/>
                        </a:lnTo>
                        <a:lnTo>
                          <a:pt x="297" y="0"/>
                        </a:lnTo>
                        <a:lnTo>
                          <a:pt x="352" y="1"/>
                        </a:lnTo>
                        <a:lnTo>
                          <a:pt x="435" y="4"/>
                        </a:lnTo>
                        <a:lnTo>
                          <a:pt x="515" y="7"/>
                        </a:lnTo>
                        <a:lnTo>
                          <a:pt x="535" y="8"/>
                        </a:lnTo>
                        <a:lnTo>
                          <a:pt x="539" y="9"/>
                        </a:lnTo>
                        <a:lnTo>
                          <a:pt x="542" y="12"/>
                        </a:lnTo>
                        <a:lnTo>
                          <a:pt x="545" y="15"/>
                        </a:lnTo>
                        <a:lnTo>
                          <a:pt x="545" y="20"/>
                        </a:lnTo>
                        <a:lnTo>
                          <a:pt x="524" y="466"/>
                        </a:lnTo>
                        <a:lnTo>
                          <a:pt x="522" y="472"/>
                        </a:lnTo>
                        <a:lnTo>
                          <a:pt x="515" y="475"/>
                        </a:lnTo>
                        <a:lnTo>
                          <a:pt x="340" y="464"/>
                        </a:lnTo>
                        <a:lnTo>
                          <a:pt x="166" y="452"/>
                        </a:lnTo>
                        <a:lnTo>
                          <a:pt x="8" y="441"/>
                        </a:lnTo>
                        <a:lnTo>
                          <a:pt x="0" y="429"/>
                        </a:lnTo>
                        <a:lnTo>
                          <a:pt x="25" y="22"/>
                        </a:lnTo>
                        <a:lnTo>
                          <a:pt x="44" y="7"/>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29" name="Arc 77"/>
                  <p:cNvSpPr>
                    <a:spLocks/>
                  </p:cNvSpPr>
                  <p:nvPr/>
                </p:nvSpPr>
                <p:spPr bwMode="auto">
                  <a:xfrm>
                    <a:off x="3844" y="3177"/>
                    <a:ext cx="11" cy="7"/>
                  </a:xfrm>
                  <a:custGeom>
                    <a:avLst/>
                    <a:gdLst>
                      <a:gd name="G0" fmla="+- 1997 0 0"/>
                      <a:gd name="G1" fmla="+- 21600 0 0"/>
                      <a:gd name="G2" fmla="+- 21600 0 0"/>
                      <a:gd name="T0" fmla="*/ 0 w 23288"/>
                      <a:gd name="T1" fmla="*/ 93 h 21600"/>
                      <a:gd name="T2" fmla="*/ 23288 w 23288"/>
                      <a:gd name="T3" fmla="*/ 17960 h 21600"/>
                      <a:gd name="T4" fmla="*/ 1997 w 23288"/>
                      <a:gd name="T5" fmla="*/ 21600 h 21600"/>
                    </a:gdLst>
                    <a:ahLst/>
                    <a:cxnLst>
                      <a:cxn ang="0">
                        <a:pos x="T0" y="T1"/>
                      </a:cxn>
                      <a:cxn ang="0">
                        <a:pos x="T2" y="T3"/>
                      </a:cxn>
                      <a:cxn ang="0">
                        <a:pos x="T4" y="T5"/>
                      </a:cxn>
                    </a:cxnLst>
                    <a:rect l="0" t="0" r="r" b="b"/>
                    <a:pathLst>
                      <a:path w="23288" h="21600" fill="none" extrusionOk="0">
                        <a:moveTo>
                          <a:pt x="-1" y="92"/>
                        </a:moveTo>
                        <a:cubicBezTo>
                          <a:pt x="663" y="30"/>
                          <a:pt x="1330" y="0"/>
                          <a:pt x="1997" y="0"/>
                        </a:cubicBezTo>
                        <a:cubicBezTo>
                          <a:pt x="12521" y="0"/>
                          <a:pt x="21514" y="7585"/>
                          <a:pt x="23288" y="17959"/>
                        </a:cubicBezTo>
                      </a:path>
                      <a:path w="23288" h="21600" stroke="0" extrusionOk="0">
                        <a:moveTo>
                          <a:pt x="-1" y="92"/>
                        </a:moveTo>
                        <a:cubicBezTo>
                          <a:pt x="663" y="30"/>
                          <a:pt x="1330" y="0"/>
                          <a:pt x="1997" y="0"/>
                        </a:cubicBezTo>
                        <a:cubicBezTo>
                          <a:pt x="12521" y="0"/>
                          <a:pt x="21514" y="7585"/>
                          <a:pt x="23288" y="17959"/>
                        </a:cubicBezTo>
                        <a:lnTo>
                          <a:pt x="1997" y="21600"/>
                        </a:lnTo>
                        <a:close/>
                      </a:path>
                    </a:pathLst>
                  </a:custGeom>
                  <a:solidFill>
                    <a:srgbClr val="C0C0C0"/>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30" name="Arc 78"/>
                  <p:cNvSpPr>
                    <a:spLocks/>
                  </p:cNvSpPr>
                  <p:nvPr/>
                </p:nvSpPr>
                <p:spPr bwMode="auto">
                  <a:xfrm>
                    <a:off x="3333" y="3176"/>
                    <a:ext cx="24" cy="16"/>
                  </a:xfrm>
                  <a:custGeom>
                    <a:avLst/>
                    <a:gdLst>
                      <a:gd name="G0" fmla="+- 21600 0 0"/>
                      <a:gd name="G1" fmla="+- 21580 0 0"/>
                      <a:gd name="G2" fmla="+- 21600 0 0"/>
                      <a:gd name="T0" fmla="*/ 0 w 21600"/>
                      <a:gd name="T1" fmla="*/ 21580 h 21580"/>
                      <a:gd name="T2" fmla="*/ 20682 w 21600"/>
                      <a:gd name="T3" fmla="*/ 0 h 21580"/>
                      <a:gd name="T4" fmla="*/ 21600 w 21600"/>
                      <a:gd name="T5" fmla="*/ 21580 h 21580"/>
                    </a:gdLst>
                    <a:ahLst/>
                    <a:cxnLst>
                      <a:cxn ang="0">
                        <a:pos x="T0" y="T1"/>
                      </a:cxn>
                      <a:cxn ang="0">
                        <a:pos x="T2" y="T3"/>
                      </a:cxn>
                      <a:cxn ang="0">
                        <a:pos x="T4" y="T5"/>
                      </a:cxn>
                    </a:cxnLst>
                    <a:rect l="0" t="0" r="r" b="b"/>
                    <a:pathLst>
                      <a:path w="21600" h="21580" fill="none" extrusionOk="0">
                        <a:moveTo>
                          <a:pt x="0" y="21579"/>
                        </a:moveTo>
                        <a:cubicBezTo>
                          <a:pt x="0" y="10007"/>
                          <a:pt x="9120" y="491"/>
                          <a:pt x="20681" y="-1"/>
                        </a:cubicBezTo>
                      </a:path>
                      <a:path w="21600" h="21580" stroke="0" extrusionOk="0">
                        <a:moveTo>
                          <a:pt x="0" y="21579"/>
                        </a:moveTo>
                        <a:cubicBezTo>
                          <a:pt x="0" y="10007"/>
                          <a:pt x="9120" y="491"/>
                          <a:pt x="20681" y="-1"/>
                        </a:cubicBezTo>
                        <a:lnTo>
                          <a:pt x="21600" y="21580"/>
                        </a:lnTo>
                        <a:close/>
                      </a:path>
                    </a:pathLst>
                  </a:custGeom>
                  <a:solidFill>
                    <a:srgbClr val="C0C0C0"/>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31" name="Arc 79"/>
                  <p:cNvSpPr>
                    <a:spLocks/>
                  </p:cNvSpPr>
                  <p:nvPr/>
                </p:nvSpPr>
                <p:spPr bwMode="auto">
                  <a:xfrm>
                    <a:off x="3309" y="3599"/>
                    <a:ext cx="8" cy="11"/>
                  </a:xfrm>
                  <a:custGeom>
                    <a:avLst/>
                    <a:gdLst>
                      <a:gd name="G0" fmla="+- 21600 0 0"/>
                      <a:gd name="G1" fmla="+- 1921 0 0"/>
                      <a:gd name="G2" fmla="+- 21600 0 0"/>
                      <a:gd name="T0" fmla="*/ 18605 w 21600"/>
                      <a:gd name="T1" fmla="*/ 23312 h 23312"/>
                      <a:gd name="T2" fmla="*/ 86 w 21600"/>
                      <a:gd name="T3" fmla="*/ 0 h 23312"/>
                      <a:gd name="T4" fmla="*/ 21600 w 21600"/>
                      <a:gd name="T5" fmla="*/ 1921 h 23312"/>
                    </a:gdLst>
                    <a:ahLst/>
                    <a:cxnLst>
                      <a:cxn ang="0">
                        <a:pos x="T0" y="T1"/>
                      </a:cxn>
                      <a:cxn ang="0">
                        <a:pos x="T2" y="T3"/>
                      </a:cxn>
                      <a:cxn ang="0">
                        <a:pos x="T4" y="T5"/>
                      </a:cxn>
                    </a:cxnLst>
                    <a:rect l="0" t="0" r="r" b="b"/>
                    <a:pathLst>
                      <a:path w="21600" h="23312" fill="none" extrusionOk="0">
                        <a:moveTo>
                          <a:pt x="18604" y="23312"/>
                        </a:moveTo>
                        <a:cubicBezTo>
                          <a:pt x="7936" y="21818"/>
                          <a:pt x="0" y="12693"/>
                          <a:pt x="0" y="1921"/>
                        </a:cubicBezTo>
                        <a:cubicBezTo>
                          <a:pt x="0" y="1279"/>
                          <a:pt x="28" y="638"/>
                          <a:pt x="85" y="-1"/>
                        </a:cubicBezTo>
                      </a:path>
                      <a:path w="21600" h="23312" stroke="0" extrusionOk="0">
                        <a:moveTo>
                          <a:pt x="18604" y="23312"/>
                        </a:moveTo>
                        <a:cubicBezTo>
                          <a:pt x="7936" y="21818"/>
                          <a:pt x="0" y="12693"/>
                          <a:pt x="0" y="1921"/>
                        </a:cubicBezTo>
                        <a:cubicBezTo>
                          <a:pt x="0" y="1279"/>
                          <a:pt x="28" y="638"/>
                          <a:pt x="85" y="-1"/>
                        </a:cubicBezTo>
                        <a:lnTo>
                          <a:pt x="21600" y="1921"/>
                        </a:lnTo>
                        <a:close/>
                      </a:path>
                    </a:pathLst>
                  </a:custGeom>
                  <a:solidFill>
                    <a:srgbClr val="C0C0C0"/>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3642" name="Group 90"/>
                <p:cNvGrpSpPr>
                  <a:grpSpLocks/>
                </p:cNvGrpSpPr>
                <p:nvPr/>
              </p:nvGrpSpPr>
              <p:grpSpPr bwMode="auto">
                <a:xfrm>
                  <a:off x="3367" y="3242"/>
                  <a:ext cx="414" cy="322"/>
                  <a:chOff x="3367" y="3242"/>
                  <a:chExt cx="414" cy="322"/>
                </a:xfrm>
              </p:grpSpPr>
              <p:grpSp>
                <p:nvGrpSpPr>
                  <p:cNvPr id="23637" name="Group 85"/>
                  <p:cNvGrpSpPr>
                    <a:grpSpLocks/>
                  </p:cNvGrpSpPr>
                  <p:nvPr/>
                </p:nvGrpSpPr>
                <p:grpSpPr bwMode="auto">
                  <a:xfrm>
                    <a:off x="3367" y="3242"/>
                    <a:ext cx="414" cy="322"/>
                    <a:chOff x="3367" y="3242"/>
                    <a:chExt cx="414" cy="322"/>
                  </a:xfrm>
                </p:grpSpPr>
                <p:sp>
                  <p:nvSpPr>
                    <p:cNvPr id="23633" name="Freeform 81"/>
                    <p:cNvSpPr>
                      <a:spLocks/>
                    </p:cNvSpPr>
                    <p:nvPr/>
                  </p:nvSpPr>
                  <p:spPr bwMode="auto">
                    <a:xfrm>
                      <a:off x="3383" y="3242"/>
                      <a:ext cx="397" cy="1"/>
                    </a:xfrm>
                    <a:custGeom>
                      <a:avLst/>
                      <a:gdLst>
                        <a:gd name="T0" fmla="*/ 0 w 397"/>
                        <a:gd name="T1" fmla="*/ 0 h 1"/>
                        <a:gd name="T2" fmla="*/ 396 w 397"/>
                        <a:gd name="T3" fmla="*/ 0 h 1"/>
                        <a:gd name="T4" fmla="*/ 387 w 397"/>
                        <a:gd name="T5" fmla="*/ 0 h 1"/>
                        <a:gd name="T6" fmla="*/ 9 w 397"/>
                        <a:gd name="T7" fmla="*/ 0 h 1"/>
                        <a:gd name="T8" fmla="*/ 0 w 397"/>
                        <a:gd name="T9" fmla="*/ 0 h 1"/>
                      </a:gdLst>
                      <a:ahLst/>
                      <a:cxnLst>
                        <a:cxn ang="0">
                          <a:pos x="T0" y="T1"/>
                        </a:cxn>
                        <a:cxn ang="0">
                          <a:pos x="T2" y="T3"/>
                        </a:cxn>
                        <a:cxn ang="0">
                          <a:pos x="T4" y="T5"/>
                        </a:cxn>
                        <a:cxn ang="0">
                          <a:pos x="T6" y="T7"/>
                        </a:cxn>
                        <a:cxn ang="0">
                          <a:pos x="T8" y="T9"/>
                        </a:cxn>
                      </a:cxnLst>
                      <a:rect l="0" t="0" r="r" b="b"/>
                      <a:pathLst>
                        <a:path w="397" h="1">
                          <a:moveTo>
                            <a:pt x="0" y="0"/>
                          </a:moveTo>
                          <a:lnTo>
                            <a:pt x="396" y="0"/>
                          </a:lnTo>
                          <a:lnTo>
                            <a:pt x="387" y="0"/>
                          </a:lnTo>
                          <a:lnTo>
                            <a:pt x="9" y="0"/>
                          </a:lnTo>
                          <a:lnTo>
                            <a:pt x="0" y="0"/>
                          </a:lnTo>
                        </a:path>
                      </a:pathLst>
                    </a:custGeom>
                    <a:solidFill>
                      <a:srgbClr val="808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34" name="Freeform 82"/>
                    <p:cNvSpPr>
                      <a:spLocks/>
                    </p:cNvSpPr>
                    <p:nvPr/>
                  </p:nvSpPr>
                  <p:spPr bwMode="auto">
                    <a:xfrm>
                      <a:off x="3762" y="3242"/>
                      <a:ext cx="19" cy="322"/>
                    </a:xfrm>
                    <a:custGeom>
                      <a:avLst/>
                      <a:gdLst>
                        <a:gd name="T0" fmla="*/ 11 w 19"/>
                        <a:gd name="T1" fmla="*/ 6 h 322"/>
                        <a:gd name="T2" fmla="*/ 18 w 19"/>
                        <a:gd name="T3" fmla="*/ 0 h 322"/>
                        <a:gd name="T4" fmla="*/ 12 w 19"/>
                        <a:gd name="T5" fmla="*/ 175 h 322"/>
                        <a:gd name="T6" fmla="*/ 6 w 19"/>
                        <a:gd name="T7" fmla="*/ 321 h 322"/>
                        <a:gd name="T8" fmla="*/ 0 w 19"/>
                        <a:gd name="T9" fmla="*/ 312 h 322"/>
                        <a:gd name="T10" fmla="*/ 11 w 19"/>
                        <a:gd name="T11" fmla="*/ 6 h 322"/>
                      </a:gdLst>
                      <a:ahLst/>
                      <a:cxnLst>
                        <a:cxn ang="0">
                          <a:pos x="T0" y="T1"/>
                        </a:cxn>
                        <a:cxn ang="0">
                          <a:pos x="T2" y="T3"/>
                        </a:cxn>
                        <a:cxn ang="0">
                          <a:pos x="T4" y="T5"/>
                        </a:cxn>
                        <a:cxn ang="0">
                          <a:pos x="T6" y="T7"/>
                        </a:cxn>
                        <a:cxn ang="0">
                          <a:pos x="T8" y="T9"/>
                        </a:cxn>
                        <a:cxn ang="0">
                          <a:pos x="T10" y="T11"/>
                        </a:cxn>
                      </a:cxnLst>
                      <a:rect l="0" t="0" r="r" b="b"/>
                      <a:pathLst>
                        <a:path w="19" h="322">
                          <a:moveTo>
                            <a:pt x="11" y="6"/>
                          </a:moveTo>
                          <a:lnTo>
                            <a:pt x="18" y="0"/>
                          </a:lnTo>
                          <a:lnTo>
                            <a:pt x="12" y="175"/>
                          </a:lnTo>
                          <a:lnTo>
                            <a:pt x="6" y="321"/>
                          </a:lnTo>
                          <a:lnTo>
                            <a:pt x="0" y="312"/>
                          </a:lnTo>
                          <a:lnTo>
                            <a:pt x="11" y="6"/>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35" name="Freeform 83"/>
                    <p:cNvSpPr>
                      <a:spLocks/>
                    </p:cNvSpPr>
                    <p:nvPr/>
                  </p:nvSpPr>
                  <p:spPr bwMode="auto">
                    <a:xfrm>
                      <a:off x="3367" y="3544"/>
                      <a:ext cx="397" cy="20"/>
                    </a:xfrm>
                    <a:custGeom>
                      <a:avLst/>
                      <a:gdLst>
                        <a:gd name="T0" fmla="*/ 9 w 397"/>
                        <a:gd name="T1" fmla="*/ 0 h 20"/>
                        <a:gd name="T2" fmla="*/ 0 w 397"/>
                        <a:gd name="T3" fmla="*/ 6 h 20"/>
                        <a:gd name="T4" fmla="*/ 396 w 397"/>
                        <a:gd name="T5" fmla="*/ 19 h 20"/>
                        <a:gd name="T6" fmla="*/ 387 w 397"/>
                        <a:gd name="T7" fmla="*/ 13 h 20"/>
                        <a:gd name="T8" fmla="*/ 9 w 397"/>
                        <a:gd name="T9" fmla="*/ 0 h 20"/>
                      </a:gdLst>
                      <a:ahLst/>
                      <a:cxnLst>
                        <a:cxn ang="0">
                          <a:pos x="T0" y="T1"/>
                        </a:cxn>
                        <a:cxn ang="0">
                          <a:pos x="T2" y="T3"/>
                        </a:cxn>
                        <a:cxn ang="0">
                          <a:pos x="T4" y="T5"/>
                        </a:cxn>
                        <a:cxn ang="0">
                          <a:pos x="T6" y="T7"/>
                        </a:cxn>
                        <a:cxn ang="0">
                          <a:pos x="T8" y="T9"/>
                        </a:cxn>
                      </a:cxnLst>
                      <a:rect l="0" t="0" r="r" b="b"/>
                      <a:pathLst>
                        <a:path w="397" h="20">
                          <a:moveTo>
                            <a:pt x="9" y="0"/>
                          </a:moveTo>
                          <a:lnTo>
                            <a:pt x="0" y="6"/>
                          </a:lnTo>
                          <a:lnTo>
                            <a:pt x="396" y="19"/>
                          </a:lnTo>
                          <a:lnTo>
                            <a:pt x="387" y="13"/>
                          </a:lnTo>
                          <a:lnTo>
                            <a:pt x="9" y="0"/>
                          </a:lnTo>
                        </a:path>
                      </a:pathLst>
                    </a:custGeom>
                    <a:solidFill>
                      <a:srgbClr val="DFDFD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36" name="Freeform 84"/>
                    <p:cNvSpPr>
                      <a:spLocks/>
                    </p:cNvSpPr>
                    <p:nvPr/>
                  </p:nvSpPr>
                  <p:spPr bwMode="auto">
                    <a:xfrm>
                      <a:off x="3367" y="3243"/>
                      <a:ext cx="18" cy="303"/>
                    </a:xfrm>
                    <a:custGeom>
                      <a:avLst/>
                      <a:gdLst>
                        <a:gd name="T0" fmla="*/ 11 w 18"/>
                        <a:gd name="T1" fmla="*/ 0 h 303"/>
                        <a:gd name="T2" fmla="*/ 17 w 18"/>
                        <a:gd name="T3" fmla="*/ 6 h 303"/>
                        <a:gd name="T4" fmla="*/ 6 w 18"/>
                        <a:gd name="T5" fmla="*/ 294 h 303"/>
                        <a:gd name="T6" fmla="*/ 0 w 18"/>
                        <a:gd name="T7" fmla="*/ 302 h 303"/>
                        <a:gd name="T8" fmla="*/ 11 w 18"/>
                        <a:gd name="T9" fmla="*/ 0 h 303"/>
                      </a:gdLst>
                      <a:ahLst/>
                      <a:cxnLst>
                        <a:cxn ang="0">
                          <a:pos x="T0" y="T1"/>
                        </a:cxn>
                        <a:cxn ang="0">
                          <a:pos x="T2" y="T3"/>
                        </a:cxn>
                        <a:cxn ang="0">
                          <a:pos x="T4" y="T5"/>
                        </a:cxn>
                        <a:cxn ang="0">
                          <a:pos x="T6" y="T7"/>
                        </a:cxn>
                        <a:cxn ang="0">
                          <a:pos x="T8" y="T9"/>
                        </a:cxn>
                      </a:cxnLst>
                      <a:rect l="0" t="0" r="r" b="b"/>
                      <a:pathLst>
                        <a:path w="18" h="303">
                          <a:moveTo>
                            <a:pt x="11" y="0"/>
                          </a:moveTo>
                          <a:lnTo>
                            <a:pt x="17" y="6"/>
                          </a:lnTo>
                          <a:lnTo>
                            <a:pt x="6" y="294"/>
                          </a:lnTo>
                          <a:lnTo>
                            <a:pt x="0" y="302"/>
                          </a:lnTo>
                          <a:lnTo>
                            <a:pt x="11" y="0"/>
                          </a:lnTo>
                        </a:path>
                      </a:pathLst>
                    </a:custGeom>
                    <a:solidFill>
                      <a:srgbClr val="BFBF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3641" name="Group 89"/>
                  <p:cNvGrpSpPr>
                    <a:grpSpLocks/>
                  </p:cNvGrpSpPr>
                  <p:nvPr/>
                </p:nvGrpSpPr>
                <p:grpSpPr bwMode="auto">
                  <a:xfrm>
                    <a:off x="3376" y="3249"/>
                    <a:ext cx="395" cy="306"/>
                    <a:chOff x="3376" y="3249"/>
                    <a:chExt cx="395" cy="306"/>
                  </a:xfrm>
                </p:grpSpPr>
                <p:sp>
                  <p:nvSpPr>
                    <p:cNvPr id="23638" name="Freeform 86"/>
                    <p:cNvSpPr>
                      <a:spLocks/>
                    </p:cNvSpPr>
                    <p:nvPr/>
                  </p:nvSpPr>
                  <p:spPr bwMode="auto">
                    <a:xfrm>
                      <a:off x="3376" y="3249"/>
                      <a:ext cx="395" cy="306"/>
                    </a:xfrm>
                    <a:custGeom>
                      <a:avLst/>
                      <a:gdLst>
                        <a:gd name="T0" fmla="*/ 16 w 395"/>
                        <a:gd name="T1" fmla="*/ 0 h 306"/>
                        <a:gd name="T2" fmla="*/ 394 w 395"/>
                        <a:gd name="T3" fmla="*/ 0 h 306"/>
                        <a:gd name="T4" fmla="*/ 378 w 395"/>
                        <a:gd name="T5" fmla="*/ 305 h 306"/>
                        <a:gd name="T6" fmla="*/ 0 w 395"/>
                        <a:gd name="T7" fmla="*/ 287 h 306"/>
                        <a:gd name="T8" fmla="*/ 16 w 395"/>
                        <a:gd name="T9" fmla="*/ 0 h 306"/>
                      </a:gdLst>
                      <a:ahLst/>
                      <a:cxnLst>
                        <a:cxn ang="0">
                          <a:pos x="T0" y="T1"/>
                        </a:cxn>
                        <a:cxn ang="0">
                          <a:pos x="T2" y="T3"/>
                        </a:cxn>
                        <a:cxn ang="0">
                          <a:pos x="T4" y="T5"/>
                        </a:cxn>
                        <a:cxn ang="0">
                          <a:pos x="T6" y="T7"/>
                        </a:cxn>
                        <a:cxn ang="0">
                          <a:pos x="T8" y="T9"/>
                        </a:cxn>
                      </a:cxnLst>
                      <a:rect l="0" t="0" r="r" b="b"/>
                      <a:pathLst>
                        <a:path w="395" h="306">
                          <a:moveTo>
                            <a:pt x="16" y="0"/>
                          </a:moveTo>
                          <a:lnTo>
                            <a:pt x="394" y="0"/>
                          </a:lnTo>
                          <a:lnTo>
                            <a:pt x="378" y="305"/>
                          </a:lnTo>
                          <a:lnTo>
                            <a:pt x="0" y="287"/>
                          </a:lnTo>
                          <a:lnTo>
                            <a:pt x="16"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39" name="Freeform 87"/>
                    <p:cNvSpPr>
                      <a:spLocks/>
                    </p:cNvSpPr>
                    <p:nvPr/>
                  </p:nvSpPr>
                  <p:spPr bwMode="auto">
                    <a:xfrm>
                      <a:off x="3389" y="3262"/>
                      <a:ext cx="369" cy="282"/>
                    </a:xfrm>
                    <a:custGeom>
                      <a:avLst/>
                      <a:gdLst>
                        <a:gd name="T0" fmla="*/ 14 w 369"/>
                        <a:gd name="T1" fmla="*/ 0 h 282"/>
                        <a:gd name="T2" fmla="*/ 368 w 369"/>
                        <a:gd name="T3" fmla="*/ 0 h 282"/>
                        <a:gd name="T4" fmla="*/ 352 w 369"/>
                        <a:gd name="T5" fmla="*/ 281 h 282"/>
                        <a:gd name="T6" fmla="*/ 0 w 369"/>
                        <a:gd name="T7" fmla="*/ 266 h 282"/>
                        <a:gd name="T8" fmla="*/ 14 w 369"/>
                        <a:gd name="T9" fmla="*/ 0 h 282"/>
                      </a:gdLst>
                      <a:ahLst/>
                      <a:cxnLst>
                        <a:cxn ang="0">
                          <a:pos x="T0" y="T1"/>
                        </a:cxn>
                        <a:cxn ang="0">
                          <a:pos x="T2" y="T3"/>
                        </a:cxn>
                        <a:cxn ang="0">
                          <a:pos x="T4" y="T5"/>
                        </a:cxn>
                        <a:cxn ang="0">
                          <a:pos x="T6" y="T7"/>
                        </a:cxn>
                        <a:cxn ang="0">
                          <a:pos x="T8" y="T9"/>
                        </a:cxn>
                      </a:cxnLst>
                      <a:rect l="0" t="0" r="r" b="b"/>
                      <a:pathLst>
                        <a:path w="369" h="282">
                          <a:moveTo>
                            <a:pt x="14" y="0"/>
                          </a:moveTo>
                          <a:lnTo>
                            <a:pt x="368" y="0"/>
                          </a:lnTo>
                          <a:lnTo>
                            <a:pt x="352" y="281"/>
                          </a:lnTo>
                          <a:lnTo>
                            <a:pt x="0" y="266"/>
                          </a:lnTo>
                          <a:lnTo>
                            <a:pt x="14" y="0"/>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40" name="Freeform 88"/>
                    <p:cNvSpPr>
                      <a:spLocks/>
                    </p:cNvSpPr>
                    <p:nvPr/>
                  </p:nvSpPr>
                  <p:spPr bwMode="auto">
                    <a:xfrm>
                      <a:off x="3395" y="3279"/>
                      <a:ext cx="348" cy="254"/>
                    </a:xfrm>
                    <a:custGeom>
                      <a:avLst/>
                      <a:gdLst>
                        <a:gd name="T0" fmla="*/ 13 w 348"/>
                        <a:gd name="T1" fmla="*/ 0 h 254"/>
                        <a:gd name="T2" fmla="*/ 347 w 348"/>
                        <a:gd name="T3" fmla="*/ 0 h 254"/>
                        <a:gd name="T4" fmla="*/ 332 w 348"/>
                        <a:gd name="T5" fmla="*/ 253 h 254"/>
                        <a:gd name="T6" fmla="*/ 0 w 348"/>
                        <a:gd name="T7" fmla="*/ 240 h 254"/>
                        <a:gd name="T8" fmla="*/ 13 w 348"/>
                        <a:gd name="T9" fmla="*/ 0 h 254"/>
                      </a:gdLst>
                      <a:ahLst/>
                      <a:cxnLst>
                        <a:cxn ang="0">
                          <a:pos x="T0" y="T1"/>
                        </a:cxn>
                        <a:cxn ang="0">
                          <a:pos x="T2" y="T3"/>
                        </a:cxn>
                        <a:cxn ang="0">
                          <a:pos x="T4" y="T5"/>
                        </a:cxn>
                        <a:cxn ang="0">
                          <a:pos x="T6" y="T7"/>
                        </a:cxn>
                        <a:cxn ang="0">
                          <a:pos x="T8" y="T9"/>
                        </a:cxn>
                      </a:cxnLst>
                      <a:rect l="0" t="0" r="r" b="b"/>
                      <a:pathLst>
                        <a:path w="348" h="254">
                          <a:moveTo>
                            <a:pt x="13" y="0"/>
                          </a:moveTo>
                          <a:lnTo>
                            <a:pt x="347" y="0"/>
                          </a:lnTo>
                          <a:lnTo>
                            <a:pt x="332" y="253"/>
                          </a:lnTo>
                          <a:lnTo>
                            <a:pt x="0" y="240"/>
                          </a:lnTo>
                          <a:lnTo>
                            <a:pt x="13" y="0"/>
                          </a:lnTo>
                        </a:path>
                      </a:pathLst>
                    </a:custGeom>
                    <a:solidFill>
                      <a:srgbClr val="000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grpSp>
          <p:sp>
            <p:nvSpPr>
              <p:cNvPr id="23644" name="Freeform 92"/>
              <p:cNvSpPr>
                <a:spLocks/>
              </p:cNvSpPr>
              <p:nvPr/>
            </p:nvSpPr>
            <p:spPr bwMode="auto">
              <a:xfrm>
                <a:off x="3753" y="3611"/>
                <a:ext cx="17" cy="1"/>
              </a:xfrm>
              <a:custGeom>
                <a:avLst/>
                <a:gdLst>
                  <a:gd name="T0" fmla="*/ 0 w 17"/>
                  <a:gd name="T1" fmla="*/ 0 h 1"/>
                  <a:gd name="T2" fmla="*/ 16 w 17"/>
                  <a:gd name="T3" fmla="*/ 0 h 1"/>
                  <a:gd name="T4" fmla="*/ 16 w 17"/>
                  <a:gd name="T5" fmla="*/ 0 h 1"/>
                  <a:gd name="T6" fmla="*/ 0 w 17"/>
                  <a:gd name="T7" fmla="*/ 0 h 1"/>
                  <a:gd name="T8" fmla="*/ 0 w 17"/>
                  <a:gd name="T9" fmla="*/ 0 h 1"/>
                </a:gdLst>
                <a:ahLst/>
                <a:cxnLst>
                  <a:cxn ang="0">
                    <a:pos x="T0" y="T1"/>
                  </a:cxn>
                  <a:cxn ang="0">
                    <a:pos x="T2" y="T3"/>
                  </a:cxn>
                  <a:cxn ang="0">
                    <a:pos x="T4" y="T5"/>
                  </a:cxn>
                  <a:cxn ang="0">
                    <a:pos x="T6" y="T7"/>
                  </a:cxn>
                  <a:cxn ang="0">
                    <a:pos x="T8" y="T9"/>
                  </a:cxn>
                </a:cxnLst>
                <a:rect l="0" t="0" r="r" b="b"/>
                <a:pathLst>
                  <a:path w="17" h="1">
                    <a:moveTo>
                      <a:pt x="0" y="0"/>
                    </a:moveTo>
                    <a:lnTo>
                      <a:pt x="16" y="0"/>
                    </a:lnTo>
                    <a:lnTo>
                      <a:pt x="16" y="0"/>
                    </a:lnTo>
                    <a:lnTo>
                      <a:pt x="0" y="0"/>
                    </a:lnTo>
                    <a:lnTo>
                      <a:pt x="0" y="0"/>
                    </a:lnTo>
                  </a:path>
                </a:pathLst>
              </a:custGeom>
              <a:solidFill>
                <a:srgbClr val="008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3704" name="Group 152"/>
            <p:cNvGrpSpPr>
              <a:grpSpLocks/>
            </p:cNvGrpSpPr>
            <p:nvPr/>
          </p:nvGrpSpPr>
          <p:grpSpPr bwMode="auto">
            <a:xfrm>
              <a:off x="3092" y="3803"/>
              <a:ext cx="782" cy="160"/>
              <a:chOff x="3092" y="3803"/>
              <a:chExt cx="782" cy="160"/>
            </a:xfrm>
          </p:grpSpPr>
          <p:sp>
            <p:nvSpPr>
              <p:cNvPr id="23646" name="Freeform 94"/>
              <p:cNvSpPr>
                <a:spLocks/>
              </p:cNvSpPr>
              <p:nvPr/>
            </p:nvSpPr>
            <p:spPr bwMode="auto">
              <a:xfrm>
                <a:off x="3632" y="3853"/>
                <a:ext cx="181" cy="67"/>
              </a:xfrm>
              <a:custGeom>
                <a:avLst/>
                <a:gdLst>
                  <a:gd name="T0" fmla="*/ 69 w 181"/>
                  <a:gd name="T1" fmla="*/ 0 h 67"/>
                  <a:gd name="T2" fmla="*/ 28 w 181"/>
                  <a:gd name="T3" fmla="*/ 39 h 67"/>
                  <a:gd name="T4" fmla="*/ 0 w 181"/>
                  <a:gd name="T5" fmla="*/ 55 h 67"/>
                  <a:gd name="T6" fmla="*/ 118 w 181"/>
                  <a:gd name="T7" fmla="*/ 66 h 67"/>
                  <a:gd name="T8" fmla="*/ 145 w 181"/>
                  <a:gd name="T9" fmla="*/ 45 h 67"/>
                  <a:gd name="T10" fmla="*/ 180 w 181"/>
                  <a:gd name="T11" fmla="*/ 9 h 67"/>
                  <a:gd name="T12" fmla="*/ 69 w 181"/>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181" h="67">
                    <a:moveTo>
                      <a:pt x="69" y="0"/>
                    </a:moveTo>
                    <a:lnTo>
                      <a:pt x="28" y="39"/>
                    </a:lnTo>
                    <a:lnTo>
                      <a:pt x="0" y="55"/>
                    </a:lnTo>
                    <a:lnTo>
                      <a:pt x="118" y="66"/>
                    </a:lnTo>
                    <a:lnTo>
                      <a:pt x="145" y="45"/>
                    </a:lnTo>
                    <a:lnTo>
                      <a:pt x="180" y="9"/>
                    </a:lnTo>
                    <a:lnTo>
                      <a:pt x="69" y="0"/>
                    </a:lnTo>
                  </a:path>
                </a:pathLst>
              </a:custGeom>
              <a:solidFill>
                <a:srgbClr val="808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23703" name="Group 151"/>
              <p:cNvGrpSpPr>
                <a:grpSpLocks/>
              </p:cNvGrpSpPr>
              <p:nvPr/>
            </p:nvGrpSpPr>
            <p:grpSpPr bwMode="auto">
              <a:xfrm>
                <a:off x="3092" y="3803"/>
                <a:ext cx="782" cy="160"/>
                <a:chOff x="3092" y="3803"/>
                <a:chExt cx="782" cy="160"/>
              </a:xfrm>
            </p:grpSpPr>
            <p:sp>
              <p:nvSpPr>
                <p:cNvPr id="23647" name="Freeform 95"/>
                <p:cNvSpPr>
                  <a:spLocks/>
                </p:cNvSpPr>
                <p:nvPr/>
              </p:nvSpPr>
              <p:spPr bwMode="auto">
                <a:xfrm>
                  <a:off x="3092" y="3869"/>
                  <a:ext cx="686" cy="94"/>
                </a:xfrm>
                <a:custGeom>
                  <a:avLst/>
                  <a:gdLst>
                    <a:gd name="T0" fmla="*/ 0 w 686"/>
                    <a:gd name="T1" fmla="*/ 0 h 94"/>
                    <a:gd name="T2" fmla="*/ 0 w 686"/>
                    <a:gd name="T3" fmla="*/ 24 h 94"/>
                    <a:gd name="T4" fmla="*/ 685 w 686"/>
                    <a:gd name="T5" fmla="*/ 93 h 94"/>
                    <a:gd name="T6" fmla="*/ 684 w 686"/>
                    <a:gd name="T7" fmla="*/ 69 h 94"/>
                    <a:gd name="T8" fmla="*/ 0 w 686"/>
                    <a:gd name="T9" fmla="*/ 0 h 94"/>
                  </a:gdLst>
                  <a:ahLst/>
                  <a:cxnLst>
                    <a:cxn ang="0">
                      <a:pos x="T0" y="T1"/>
                    </a:cxn>
                    <a:cxn ang="0">
                      <a:pos x="T2" y="T3"/>
                    </a:cxn>
                    <a:cxn ang="0">
                      <a:pos x="T4" y="T5"/>
                    </a:cxn>
                    <a:cxn ang="0">
                      <a:pos x="T6" y="T7"/>
                    </a:cxn>
                    <a:cxn ang="0">
                      <a:pos x="T8" y="T9"/>
                    </a:cxn>
                  </a:cxnLst>
                  <a:rect l="0" t="0" r="r" b="b"/>
                  <a:pathLst>
                    <a:path w="686" h="94">
                      <a:moveTo>
                        <a:pt x="0" y="0"/>
                      </a:moveTo>
                      <a:lnTo>
                        <a:pt x="0" y="24"/>
                      </a:lnTo>
                      <a:lnTo>
                        <a:pt x="685" y="93"/>
                      </a:lnTo>
                      <a:lnTo>
                        <a:pt x="684" y="69"/>
                      </a:lnTo>
                      <a:lnTo>
                        <a:pt x="0" y="0"/>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48" name="Freeform 96"/>
                <p:cNvSpPr>
                  <a:spLocks/>
                </p:cNvSpPr>
                <p:nvPr/>
              </p:nvSpPr>
              <p:spPr bwMode="auto">
                <a:xfrm>
                  <a:off x="3784" y="3855"/>
                  <a:ext cx="84" cy="108"/>
                </a:xfrm>
                <a:custGeom>
                  <a:avLst/>
                  <a:gdLst>
                    <a:gd name="T0" fmla="*/ 0 w 84"/>
                    <a:gd name="T1" fmla="*/ 83 h 108"/>
                    <a:gd name="T2" fmla="*/ 0 w 84"/>
                    <a:gd name="T3" fmla="*/ 107 h 108"/>
                    <a:gd name="T4" fmla="*/ 36 w 84"/>
                    <a:gd name="T5" fmla="*/ 82 h 108"/>
                    <a:gd name="T6" fmla="*/ 51 w 84"/>
                    <a:gd name="T7" fmla="*/ 68 h 108"/>
                    <a:gd name="T8" fmla="*/ 83 w 84"/>
                    <a:gd name="T9" fmla="*/ 30 h 108"/>
                    <a:gd name="T10" fmla="*/ 83 w 84"/>
                    <a:gd name="T11" fmla="*/ 0 h 108"/>
                    <a:gd name="T12" fmla="*/ 41 w 84"/>
                    <a:gd name="T13" fmla="*/ 50 h 108"/>
                    <a:gd name="T14" fmla="*/ 0 w 84"/>
                    <a:gd name="T15" fmla="*/ 83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8">
                      <a:moveTo>
                        <a:pt x="0" y="83"/>
                      </a:moveTo>
                      <a:lnTo>
                        <a:pt x="0" y="107"/>
                      </a:lnTo>
                      <a:lnTo>
                        <a:pt x="36" y="82"/>
                      </a:lnTo>
                      <a:lnTo>
                        <a:pt x="51" y="68"/>
                      </a:lnTo>
                      <a:lnTo>
                        <a:pt x="83" y="30"/>
                      </a:lnTo>
                      <a:lnTo>
                        <a:pt x="83" y="0"/>
                      </a:lnTo>
                      <a:lnTo>
                        <a:pt x="41" y="50"/>
                      </a:lnTo>
                      <a:lnTo>
                        <a:pt x="0" y="83"/>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49" name="Line 97"/>
                <p:cNvSpPr>
                  <a:spLocks noChangeShapeType="1"/>
                </p:cNvSpPr>
                <p:nvPr/>
              </p:nvSpPr>
              <p:spPr bwMode="auto">
                <a:xfrm>
                  <a:off x="3093" y="3877"/>
                  <a:ext cx="693" cy="73"/>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23699" name="Group 147"/>
                <p:cNvGrpSpPr>
                  <a:grpSpLocks/>
                </p:cNvGrpSpPr>
                <p:nvPr/>
              </p:nvGrpSpPr>
              <p:grpSpPr bwMode="auto">
                <a:xfrm>
                  <a:off x="3138" y="3803"/>
                  <a:ext cx="666" cy="124"/>
                  <a:chOff x="3138" y="3803"/>
                  <a:chExt cx="666" cy="124"/>
                </a:xfrm>
              </p:grpSpPr>
              <p:sp>
                <p:nvSpPr>
                  <p:cNvPr id="23650" name="Freeform 98"/>
                  <p:cNvSpPr>
                    <a:spLocks/>
                  </p:cNvSpPr>
                  <p:nvPr/>
                </p:nvSpPr>
                <p:spPr bwMode="auto">
                  <a:xfrm>
                    <a:off x="3138" y="3808"/>
                    <a:ext cx="505" cy="94"/>
                  </a:xfrm>
                  <a:custGeom>
                    <a:avLst/>
                    <a:gdLst>
                      <a:gd name="T0" fmla="*/ 87 w 505"/>
                      <a:gd name="T1" fmla="*/ 0 h 94"/>
                      <a:gd name="T2" fmla="*/ 27 w 505"/>
                      <a:gd name="T3" fmla="*/ 40 h 94"/>
                      <a:gd name="T4" fmla="*/ 0 w 505"/>
                      <a:gd name="T5" fmla="*/ 54 h 94"/>
                      <a:gd name="T6" fmla="*/ 428 w 505"/>
                      <a:gd name="T7" fmla="*/ 93 h 94"/>
                      <a:gd name="T8" fmla="*/ 458 w 505"/>
                      <a:gd name="T9" fmla="*/ 75 h 94"/>
                      <a:gd name="T10" fmla="*/ 504 w 505"/>
                      <a:gd name="T11" fmla="*/ 38 h 94"/>
                      <a:gd name="T12" fmla="*/ 87 w 505"/>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505" h="94">
                        <a:moveTo>
                          <a:pt x="87" y="0"/>
                        </a:moveTo>
                        <a:lnTo>
                          <a:pt x="27" y="40"/>
                        </a:lnTo>
                        <a:lnTo>
                          <a:pt x="0" y="54"/>
                        </a:lnTo>
                        <a:lnTo>
                          <a:pt x="428" y="93"/>
                        </a:lnTo>
                        <a:lnTo>
                          <a:pt x="458" y="75"/>
                        </a:lnTo>
                        <a:lnTo>
                          <a:pt x="504" y="38"/>
                        </a:lnTo>
                        <a:lnTo>
                          <a:pt x="87" y="0"/>
                        </a:lnTo>
                      </a:path>
                    </a:pathLst>
                  </a:custGeom>
                  <a:solidFill>
                    <a:srgbClr val="808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23698" name="Group 146"/>
                  <p:cNvGrpSpPr>
                    <a:grpSpLocks/>
                  </p:cNvGrpSpPr>
                  <p:nvPr/>
                </p:nvGrpSpPr>
                <p:grpSpPr bwMode="auto">
                  <a:xfrm>
                    <a:off x="3151" y="3803"/>
                    <a:ext cx="653" cy="124"/>
                    <a:chOff x="3151" y="3803"/>
                    <a:chExt cx="653" cy="124"/>
                  </a:xfrm>
                </p:grpSpPr>
                <p:grpSp>
                  <p:nvGrpSpPr>
                    <p:cNvPr id="23684" name="Group 132"/>
                    <p:cNvGrpSpPr>
                      <a:grpSpLocks/>
                    </p:cNvGrpSpPr>
                    <p:nvPr/>
                  </p:nvGrpSpPr>
                  <p:grpSpPr bwMode="auto">
                    <a:xfrm>
                      <a:off x="3161" y="3803"/>
                      <a:ext cx="478" cy="102"/>
                      <a:chOff x="3161" y="3803"/>
                      <a:chExt cx="478" cy="102"/>
                    </a:xfrm>
                  </p:grpSpPr>
                  <p:grpSp>
                    <p:nvGrpSpPr>
                      <p:cNvPr id="23653" name="Group 101"/>
                      <p:cNvGrpSpPr>
                        <a:grpSpLocks/>
                      </p:cNvGrpSpPr>
                      <p:nvPr/>
                    </p:nvGrpSpPr>
                    <p:grpSpPr bwMode="auto">
                      <a:xfrm>
                        <a:off x="3161" y="3803"/>
                        <a:ext cx="100" cy="68"/>
                        <a:chOff x="3161" y="3803"/>
                        <a:chExt cx="100" cy="68"/>
                      </a:xfrm>
                    </p:grpSpPr>
                    <p:sp>
                      <p:nvSpPr>
                        <p:cNvPr id="23651" name="Line 99"/>
                        <p:cNvSpPr>
                          <a:spLocks noChangeShapeType="1"/>
                        </p:cNvSpPr>
                        <p:nvPr/>
                      </p:nvSpPr>
                      <p:spPr bwMode="auto">
                        <a:xfrm flipV="1">
                          <a:off x="3161" y="3855"/>
                          <a:ext cx="33" cy="16"/>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52" name="Line 100"/>
                        <p:cNvSpPr>
                          <a:spLocks noChangeShapeType="1"/>
                        </p:cNvSpPr>
                        <p:nvPr/>
                      </p:nvSpPr>
                      <p:spPr bwMode="auto">
                        <a:xfrm flipV="1">
                          <a:off x="3194" y="3803"/>
                          <a:ext cx="67" cy="52"/>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3656" name="Group 104"/>
                      <p:cNvGrpSpPr>
                        <a:grpSpLocks/>
                      </p:cNvGrpSpPr>
                      <p:nvPr/>
                    </p:nvGrpSpPr>
                    <p:grpSpPr bwMode="auto">
                      <a:xfrm>
                        <a:off x="3200" y="3807"/>
                        <a:ext cx="101" cy="68"/>
                        <a:chOff x="3200" y="3807"/>
                        <a:chExt cx="101" cy="68"/>
                      </a:xfrm>
                    </p:grpSpPr>
                    <p:sp>
                      <p:nvSpPr>
                        <p:cNvPr id="23654" name="Line 102"/>
                        <p:cNvSpPr>
                          <a:spLocks noChangeShapeType="1"/>
                        </p:cNvSpPr>
                        <p:nvPr/>
                      </p:nvSpPr>
                      <p:spPr bwMode="auto">
                        <a:xfrm flipV="1">
                          <a:off x="3200" y="3859"/>
                          <a:ext cx="32" cy="16"/>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55" name="Line 103"/>
                        <p:cNvSpPr>
                          <a:spLocks noChangeShapeType="1"/>
                        </p:cNvSpPr>
                        <p:nvPr/>
                      </p:nvSpPr>
                      <p:spPr bwMode="auto">
                        <a:xfrm flipV="1">
                          <a:off x="3232" y="3807"/>
                          <a:ext cx="69" cy="52"/>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3659" name="Group 107"/>
                      <p:cNvGrpSpPr>
                        <a:grpSpLocks/>
                      </p:cNvGrpSpPr>
                      <p:nvPr/>
                    </p:nvGrpSpPr>
                    <p:grpSpPr bwMode="auto">
                      <a:xfrm>
                        <a:off x="3240" y="3809"/>
                        <a:ext cx="100" cy="68"/>
                        <a:chOff x="3240" y="3809"/>
                        <a:chExt cx="100" cy="68"/>
                      </a:xfrm>
                    </p:grpSpPr>
                    <p:sp>
                      <p:nvSpPr>
                        <p:cNvPr id="23657" name="Line 105"/>
                        <p:cNvSpPr>
                          <a:spLocks noChangeShapeType="1"/>
                        </p:cNvSpPr>
                        <p:nvPr/>
                      </p:nvSpPr>
                      <p:spPr bwMode="auto">
                        <a:xfrm flipV="1">
                          <a:off x="3240" y="3862"/>
                          <a:ext cx="33" cy="15"/>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58" name="Line 106"/>
                        <p:cNvSpPr>
                          <a:spLocks noChangeShapeType="1"/>
                        </p:cNvSpPr>
                        <p:nvPr/>
                      </p:nvSpPr>
                      <p:spPr bwMode="auto">
                        <a:xfrm flipV="1">
                          <a:off x="3273" y="3809"/>
                          <a:ext cx="67" cy="53"/>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3662" name="Group 110"/>
                      <p:cNvGrpSpPr>
                        <a:grpSpLocks/>
                      </p:cNvGrpSpPr>
                      <p:nvPr/>
                    </p:nvGrpSpPr>
                    <p:grpSpPr bwMode="auto">
                      <a:xfrm>
                        <a:off x="3277" y="3814"/>
                        <a:ext cx="100" cy="69"/>
                        <a:chOff x="3277" y="3814"/>
                        <a:chExt cx="100" cy="69"/>
                      </a:xfrm>
                    </p:grpSpPr>
                    <p:sp>
                      <p:nvSpPr>
                        <p:cNvPr id="23660" name="Line 108"/>
                        <p:cNvSpPr>
                          <a:spLocks noChangeShapeType="1"/>
                        </p:cNvSpPr>
                        <p:nvPr/>
                      </p:nvSpPr>
                      <p:spPr bwMode="auto">
                        <a:xfrm flipV="1">
                          <a:off x="3277" y="3867"/>
                          <a:ext cx="33" cy="16"/>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61" name="Line 109"/>
                        <p:cNvSpPr>
                          <a:spLocks noChangeShapeType="1"/>
                        </p:cNvSpPr>
                        <p:nvPr/>
                      </p:nvSpPr>
                      <p:spPr bwMode="auto">
                        <a:xfrm flipV="1">
                          <a:off x="3310" y="3814"/>
                          <a:ext cx="67" cy="53"/>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3665" name="Group 113"/>
                      <p:cNvGrpSpPr>
                        <a:grpSpLocks/>
                      </p:cNvGrpSpPr>
                      <p:nvPr/>
                    </p:nvGrpSpPr>
                    <p:grpSpPr bwMode="auto">
                      <a:xfrm>
                        <a:off x="3317" y="3816"/>
                        <a:ext cx="99" cy="69"/>
                        <a:chOff x="3317" y="3816"/>
                        <a:chExt cx="99" cy="69"/>
                      </a:xfrm>
                    </p:grpSpPr>
                    <p:sp>
                      <p:nvSpPr>
                        <p:cNvPr id="23663" name="Line 111"/>
                        <p:cNvSpPr>
                          <a:spLocks noChangeShapeType="1"/>
                        </p:cNvSpPr>
                        <p:nvPr/>
                      </p:nvSpPr>
                      <p:spPr bwMode="auto">
                        <a:xfrm flipV="1">
                          <a:off x="3317" y="3869"/>
                          <a:ext cx="33" cy="16"/>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64" name="Line 112"/>
                        <p:cNvSpPr>
                          <a:spLocks noChangeShapeType="1"/>
                        </p:cNvSpPr>
                        <p:nvPr/>
                      </p:nvSpPr>
                      <p:spPr bwMode="auto">
                        <a:xfrm flipV="1">
                          <a:off x="3350" y="3816"/>
                          <a:ext cx="66" cy="53"/>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3668" name="Group 116"/>
                      <p:cNvGrpSpPr>
                        <a:grpSpLocks/>
                      </p:cNvGrpSpPr>
                      <p:nvPr/>
                    </p:nvGrpSpPr>
                    <p:grpSpPr bwMode="auto">
                      <a:xfrm>
                        <a:off x="3355" y="3819"/>
                        <a:ext cx="100" cy="68"/>
                        <a:chOff x="3355" y="3819"/>
                        <a:chExt cx="100" cy="68"/>
                      </a:xfrm>
                    </p:grpSpPr>
                    <p:sp>
                      <p:nvSpPr>
                        <p:cNvPr id="23666" name="Line 114"/>
                        <p:cNvSpPr>
                          <a:spLocks noChangeShapeType="1"/>
                        </p:cNvSpPr>
                        <p:nvPr/>
                      </p:nvSpPr>
                      <p:spPr bwMode="auto">
                        <a:xfrm flipV="1">
                          <a:off x="3355" y="3871"/>
                          <a:ext cx="32" cy="16"/>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67" name="Line 115"/>
                        <p:cNvSpPr>
                          <a:spLocks noChangeShapeType="1"/>
                        </p:cNvSpPr>
                        <p:nvPr/>
                      </p:nvSpPr>
                      <p:spPr bwMode="auto">
                        <a:xfrm flipV="1">
                          <a:off x="3387" y="3819"/>
                          <a:ext cx="68" cy="52"/>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3671" name="Group 119"/>
                      <p:cNvGrpSpPr>
                        <a:grpSpLocks/>
                      </p:cNvGrpSpPr>
                      <p:nvPr/>
                    </p:nvGrpSpPr>
                    <p:grpSpPr bwMode="auto">
                      <a:xfrm>
                        <a:off x="3392" y="3822"/>
                        <a:ext cx="100" cy="69"/>
                        <a:chOff x="3392" y="3822"/>
                        <a:chExt cx="100" cy="69"/>
                      </a:xfrm>
                    </p:grpSpPr>
                    <p:sp>
                      <p:nvSpPr>
                        <p:cNvPr id="23669" name="Line 117"/>
                        <p:cNvSpPr>
                          <a:spLocks noChangeShapeType="1"/>
                        </p:cNvSpPr>
                        <p:nvPr/>
                      </p:nvSpPr>
                      <p:spPr bwMode="auto">
                        <a:xfrm flipV="1">
                          <a:off x="3392" y="3875"/>
                          <a:ext cx="33" cy="16"/>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70" name="Line 118"/>
                        <p:cNvSpPr>
                          <a:spLocks noChangeShapeType="1"/>
                        </p:cNvSpPr>
                        <p:nvPr/>
                      </p:nvSpPr>
                      <p:spPr bwMode="auto">
                        <a:xfrm flipV="1">
                          <a:off x="3425" y="3822"/>
                          <a:ext cx="67" cy="53"/>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3674" name="Group 122"/>
                      <p:cNvGrpSpPr>
                        <a:grpSpLocks/>
                      </p:cNvGrpSpPr>
                      <p:nvPr/>
                    </p:nvGrpSpPr>
                    <p:grpSpPr bwMode="auto">
                      <a:xfrm>
                        <a:off x="3428" y="3828"/>
                        <a:ext cx="99" cy="68"/>
                        <a:chOff x="3428" y="3828"/>
                        <a:chExt cx="99" cy="68"/>
                      </a:xfrm>
                    </p:grpSpPr>
                    <p:sp>
                      <p:nvSpPr>
                        <p:cNvPr id="23672" name="Line 120"/>
                        <p:cNvSpPr>
                          <a:spLocks noChangeShapeType="1"/>
                        </p:cNvSpPr>
                        <p:nvPr/>
                      </p:nvSpPr>
                      <p:spPr bwMode="auto">
                        <a:xfrm flipV="1">
                          <a:off x="3428" y="3880"/>
                          <a:ext cx="32" cy="16"/>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73" name="Line 121"/>
                        <p:cNvSpPr>
                          <a:spLocks noChangeShapeType="1"/>
                        </p:cNvSpPr>
                        <p:nvPr/>
                      </p:nvSpPr>
                      <p:spPr bwMode="auto">
                        <a:xfrm flipV="1">
                          <a:off x="3460" y="3828"/>
                          <a:ext cx="67" cy="52"/>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3677" name="Group 125"/>
                      <p:cNvGrpSpPr>
                        <a:grpSpLocks/>
                      </p:cNvGrpSpPr>
                      <p:nvPr/>
                    </p:nvGrpSpPr>
                    <p:grpSpPr bwMode="auto">
                      <a:xfrm>
                        <a:off x="3465" y="3833"/>
                        <a:ext cx="99" cy="68"/>
                        <a:chOff x="3465" y="3833"/>
                        <a:chExt cx="99" cy="68"/>
                      </a:xfrm>
                    </p:grpSpPr>
                    <p:sp>
                      <p:nvSpPr>
                        <p:cNvPr id="23675" name="Line 123"/>
                        <p:cNvSpPr>
                          <a:spLocks noChangeShapeType="1"/>
                        </p:cNvSpPr>
                        <p:nvPr/>
                      </p:nvSpPr>
                      <p:spPr bwMode="auto">
                        <a:xfrm flipV="1">
                          <a:off x="3465" y="3885"/>
                          <a:ext cx="32" cy="16"/>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76" name="Line 124"/>
                        <p:cNvSpPr>
                          <a:spLocks noChangeShapeType="1"/>
                        </p:cNvSpPr>
                        <p:nvPr/>
                      </p:nvSpPr>
                      <p:spPr bwMode="auto">
                        <a:xfrm flipV="1">
                          <a:off x="3497" y="3833"/>
                          <a:ext cx="67" cy="52"/>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3680" name="Group 128"/>
                      <p:cNvGrpSpPr>
                        <a:grpSpLocks/>
                      </p:cNvGrpSpPr>
                      <p:nvPr/>
                    </p:nvGrpSpPr>
                    <p:grpSpPr bwMode="auto">
                      <a:xfrm>
                        <a:off x="3502" y="3834"/>
                        <a:ext cx="101" cy="70"/>
                        <a:chOff x="3502" y="3834"/>
                        <a:chExt cx="101" cy="70"/>
                      </a:xfrm>
                    </p:grpSpPr>
                    <p:sp>
                      <p:nvSpPr>
                        <p:cNvPr id="23678" name="Line 126"/>
                        <p:cNvSpPr>
                          <a:spLocks noChangeShapeType="1"/>
                        </p:cNvSpPr>
                        <p:nvPr/>
                      </p:nvSpPr>
                      <p:spPr bwMode="auto">
                        <a:xfrm flipV="1">
                          <a:off x="3502" y="3887"/>
                          <a:ext cx="33" cy="17"/>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79" name="Line 127"/>
                        <p:cNvSpPr>
                          <a:spLocks noChangeShapeType="1"/>
                        </p:cNvSpPr>
                        <p:nvPr/>
                      </p:nvSpPr>
                      <p:spPr bwMode="auto">
                        <a:xfrm flipV="1">
                          <a:off x="3535" y="3834"/>
                          <a:ext cx="68" cy="53"/>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3683" name="Group 131"/>
                      <p:cNvGrpSpPr>
                        <a:grpSpLocks/>
                      </p:cNvGrpSpPr>
                      <p:nvPr/>
                    </p:nvGrpSpPr>
                    <p:grpSpPr bwMode="auto">
                      <a:xfrm>
                        <a:off x="3539" y="3837"/>
                        <a:ext cx="100" cy="68"/>
                        <a:chOff x="3539" y="3837"/>
                        <a:chExt cx="100" cy="68"/>
                      </a:xfrm>
                    </p:grpSpPr>
                    <p:sp>
                      <p:nvSpPr>
                        <p:cNvPr id="23681" name="Line 129"/>
                        <p:cNvSpPr>
                          <a:spLocks noChangeShapeType="1"/>
                        </p:cNvSpPr>
                        <p:nvPr/>
                      </p:nvSpPr>
                      <p:spPr bwMode="auto">
                        <a:xfrm flipV="1">
                          <a:off x="3539" y="3889"/>
                          <a:ext cx="32" cy="16"/>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82" name="Line 130"/>
                        <p:cNvSpPr>
                          <a:spLocks noChangeShapeType="1"/>
                        </p:cNvSpPr>
                        <p:nvPr/>
                      </p:nvSpPr>
                      <p:spPr bwMode="auto">
                        <a:xfrm flipV="1">
                          <a:off x="3571" y="3837"/>
                          <a:ext cx="68" cy="52"/>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grpSp>
                  <p:nvGrpSpPr>
                    <p:cNvPr id="23694" name="Group 142"/>
                    <p:cNvGrpSpPr>
                      <a:grpSpLocks/>
                    </p:cNvGrpSpPr>
                    <p:nvPr/>
                  </p:nvGrpSpPr>
                  <p:grpSpPr bwMode="auto">
                    <a:xfrm>
                      <a:off x="3655" y="3849"/>
                      <a:ext cx="144" cy="78"/>
                      <a:chOff x="3655" y="3849"/>
                      <a:chExt cx="144" cy="78"/>
                    </a:xfrm>
                  </p:grpSpPr>
                  <p:grpSp>
                    <p:nvGrpSpPr>
                      <p:cNvPr id="23687" name="Group 135"/>
                      <p:cNvGrpSpPr>
                        <a:grpSpLocks/>
                      </p:cNvGrpSpPr>
                      <p:nvPr/>
                    </p:nvGrpSpPr>
                    <p:grpSpPr bwMode="auto">
                      <a:xfrm>
                        <a:off x="3715" y="3853"/>
                        <a:ext cx="84" cy="74"/>
                        <a:chOff x="3715" y="3853"/>
                        <a:chExt cx="84" cy="74"/>
                      </a:xfrm>
                    </p:grpSpPr>
                    <p:sp>
                      <p:nvSpPr>
                        <p:cNvPr id="23685" name="Line 133"/>
                        <p:cNvSpPr>
                          <a:spLocks noChangeShapeType="1"/>
                        </p:cNvSpPr>
                        <p:nvPr/>
                      </p:nvSpPr>
                      <p:spPr bwMode="auto">
                        <a:xfrm flipV="1">
                          <a:off x="3715" y="3908"/>
                          <a:ext cx="29" cy="19"/>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86" name="Line 134"/>
                        <p:cNvSpPr>
                          <a:spLocks noChangeShapeType="1"/>
                        </p:cNvSpPr>
                        <p:nvPr/>
                      </p:nvSpPr>
                      <p:spPr bwMode="auto">
                        <a:xfrm flipV="1">
                          <a:off x="3744" y="3853"/>
                          <a:ext cx="55" cy="55"/>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3690" name="Group 138"/>
                      <p:cNvGrpSpPr>
                        <a:grpSpLocks/>
                      </p:cNvGrpSpPr>
                      <p:nvPr/>
                    </p:nvGrpSpPr>
                    <p:grpSpPr bwMode="auto">
                      <a:xfrm>
                        <a:off x="3685" y="3850"/>
                        <a:ext cx="86" cy="75"/>
                        <a:chOff x="3685" y="3850"/>
                        <a:chExt cx="86" cy="75"/>
                      </a:xfrm>
                    </p:grpSpPr>
                    <p:sp>
                      <p:nvSpPr>
                        <p:cNvPr id="23688" name="Line 136"/>
                        <p:cNvSpPr>
                          <a:spLocks noChangeShapeType="1"/>
                        </p:cNvSpPr>
                        <p:nvPr/>
                      </p:nvSpPr>
                      <p:spPr bwMode="auto">
                        <a:xfrm flipV="1">
                          <a:off x="3685" y="3905"/>
                          <a:ext cx="28" cy="20"/>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89" name="Line 137"/>
                        <p:cNvSpPr>
                          <a:spLocks noChangeShapeType="1"/>
                        </p:cNvSpPr>
                        <p:nvPr/>
                      </p:nvSpPr>
                      <p:spPr bwMode="auto">
                        <a:xfrm flipV="1">
                          <a:off x="3713" y="3850"/>
                          <a:ext cx="58" cy="55"/>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3693" name="Group 141"/>
                      <p:cNvGrpSpPr>
                        <a:grpSpLocks/>
                      </p:cNvGrpSpPr>
                      <p:nvPr/>
                    </p:nvGrpSpPr>
                    <p:grpSpPr bwMode="auto">
                      <a:xfrm>
                        <a:off x="3655" y="3849"/>
                        <a:ext cx="83" cy="73"/>
                        <a:chOff x="3655" y="3849"/>
                        <a:chExt cx="83" cy="73"/>
                      </a:xfrm>
                    </p:grpSpPr>
                    <p:sp>
                      <p:nvSpPr>
                        <p:cNvPr id="23691" name="Line 139"/>
                        <p:cNvSpPr>
                          <a:spLocks noChangeShapeType="1"/>
                        </p:cNvSpPr>
                        <p:nvPr/>
                      </p:nvSpPr>
                      <p:spPr bwMode="auto">
                        <a:xfrm flipV="1">
                          <a:off x="3655" y="3902"/>
                          <a:ext cx="29" cy="20"/>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92" name="Line 140"/>
                        <p:cNvSpPr>
                          <a:spLocks noChangeShapeType="1"/>
                        </p:cNvSpPr>
                        <p:nvPr/>
                      </p:nvSpPr>
                      <p:spPr bwMode="auto">
                        <a:xfrm flipV="1">
                          <a:off x="3684" y="3849"/>
                          <a:ext cx="54" cy="53"/>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sp>
                  <p:nvSpPr>
                    <p:cNvPr id="23695" name="Line 143"/>
                    <p:cNvSpPr>
                      <a:spLocks noChangeShapeType="1"/>
                    </p:cNvSpPr>
                    <p:nvPr/>
                  </p:nvSpPr>
                  <p:spPr bwMode="auto">
                    <a:xfrm>
                      <a:off x="3196" y="3824"/>
                      <a:ext cx="608" cy="55"/>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96" name="Line 144"/>
                    <p:cNvSpPr>
                      <a:spLocks noChangeShapeType="1"/>
                    </p:cNvSpPr>
                    <p:nvPr/>
                  </p:nvSpPr>
                  <p:spPr bwMode="auto">
                    <a:xfrm>
                      <a:off x="3174" y="3838"/>
                      <a:ext cx="620" cy="57"/>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697" name="Line 145"/>
                    <p:cNvSpPr>
                      <a:spLocks noChangeShapeType="1"/>
                    </p:cNvSpPr>
                    <p:nvPr/>
                  </p:nvSpPr>
                  <p:spPr bwMode="auto">
                    <a:xfrm>
                      <a:off x="3151" y="3853"/>
                      <a:ext cx="626" cy="61"/>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grpSp>
              <p:nvGrpSpPr>
                <p:cNvPr id="23702" name="Group 150"/>
                <p:cNvGrpSpPr>
                  <a:grpSpLocks/>
                </p:cNvGrpSpPr>
                <p:nvPr/>
              </p:nvGrpSpPr>
              <p:grpSpPr bwMode="auto">
                <a:xfrm>
                  <a:off x="3785" y="3865"/>
                  <a:ext cx="89" cy="86"/>
                  <a:chOff x="3785" y="3865"/>
                  <a:chExt cx="89" cy="86"/>
                </a:xfrm>
              </p:grpSpPr>
              <p:sp>
                <p:nvSpPr>
                  <p:cNvPr id="23700" name="Line 148"/>
                  <p:cNvSpPr>
                    <a:spLocks noChangeShapeType="1"/>
                  </p:cNvSpPr>
                  <p:nvPr/>
                </p:nvSpPr>
                <p:spPr bwMode="auto">
                  <a:xfrm flipV="1">
                    <a:off x="3785" y="3914"/>
                    <a:ext cx="47" cy="37"/>
                  </a:xfrm>
                  <a:prstGeom prst="line">
                    <a:avLst/>
                  </a:prstGeom>
                  <a:noFill/>
                  <a:ln w="12700">
                    <a:solidFill>
                      <a:srgbClr val="3F3F3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01" name="Line 149"/>
                  <p:cNvSpPr>
                    <a:spLocks noChangeShapeType="1"/>
                  </p:cNvSpPr>
                  <p:nvPr/>
                </p:nvSpPr>
                <p:spPr bwMode="auto">
                  <a:xfrm flipV="1">
                    <a:off x="3832" y="3865"/>
                    <a:ext cx="42" cy="49"/>
                  </a:xfrm>
                  <a:prstGeom prst="line">
                    <a:avLst/>
                  </a:prstGeom>
                  <a:noFill/>
                  <a:ln w="12700">
                    <a:solidFill>
                      <a:srgbClr val="3F3F3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grpSp>
      </p:grpSp>
      <p:graphicFrame>
        <p:nvGraphicFramePr>
          <p:cNvPr id="23706" name="Object 154"/>
          <p:cNvGraphicFramePr>
            <a:graphicFrameLocks/>
          </p:cNvGraphicFramePr>
          <p:nvPr/>
        </p:nvGraphicFramePr>
        <p:xfrm>
          <a:off x="2743200" y="4779963"/>
          <a:ext cx="1857375" cy="1309687"/>
        </p:xfrm>
        <a:graphic>
          <a:graphicData uri="http://schemas.openxmlformats.org/presentationml/2006/ole">
            <mc:AlternateContent xmlns:mc="http://schemas.openxmlformats.org/markup-compatibility/2006">
              <mc:Choice xmlns:v="urn:schemas-microsoft-com:vml" Requires="v">
                <p:oleObj spid="_x0000_s2166" name="Microsoft ClipArt Gallery" r:id="rId3" imgW="3886200" imgH="2743200" progId="MS_ClipArt_Gallery">
                  <p:embed/>
                </p:oleObj>
              </mc:Choice>
              <mc:Fallback>
                <p:oleObj name="Microsoft ClipArt Gallery" r:id="rId3" imgW="3886200" imgH="2743200" progId="MS_ClipArt_Gallery">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779963"/>
                        <a:ext cx="1857375" cy="130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3853" name="Group 301"/>
          <p:cNvGrpSpPr>
            <a:grpSpLocks/>
          </p:cNvGrpSpPr>
          <p:nvPr/>
        </p:nvGrpSpPr>
        <p:grpSpPr bwMode="auto">
          <a:xfrm>
            <a:off x="849313" y="4803775"/>
            <a:ext cx="1762125" cy="1370013"/>
            <a:chOff x="535" y="3026"/>
            <a:chExt cx="1110" cy="863"/>
          </a:xfrm>
        </p:grpSpPr>
        <p:sp>
          <p:nvSpPr>
            <p:cNvPr id="23707" name="Freeform 155"/>
            <p:cNvSpPr>
              <a:spLocks/>
            </p:cNvSpPr>
            <p:nvPr/>
          </p:nvSpPr>
          <p:spPr bwMode="auto">
            <a:xfrm>
              <a:off x="535" y="3690"/>
              <a:ext cx="109" cy="65"/>
            </a:xfrm>
            <a:custGeom>
              <a:avLst/>
              <a:gdLst>
                <a:gd name="T0" fmla="*/ 106 w 109"/>
                <a:gd name="T1" fmla="*/ 0 h 65"/>
                <a:gd name="T2" fmla="*/ 82 w 109"/>
                <a:gd name="T3" fmla="*/ 0 h 65"/>
                <a:gd name="T4" fmla="*/ 68 w 109"/>
                <a:gd name="T5" fmla="*/ 1 h 65"/>
                <a:gd name="T6" fmla="*/ 54 w 109"/>
                <a:gd name="T7" fmla="*/ 3 h 65"/>
                <a:gd name="T8" fmla="*/ 38 w 109"/>
                <a:gd name="T9" fmla="*/ 6 h 65"/>
                <a:gd name="T10" fmla="*/ 25 w 109"/>
                <a:gd name="T11" fmla="*/ 10 h 65"/>
                <a:gd name="T12" fmla="*/ 17 w 109"/>
                <a:gd name="T13" fmla="*/ 13 h 65"/>
                <a:gd name="T14" fmla="*/ 11 w 109"/>
                <a:gd name="T15" fmla="*/ 16 h 65"/>
                <a:gd name="T16" fmla="*/ 6 w 109"/>
                <a:gd name="T17" fmla="*/ 20 h 65"/>
                <a:gd name="T18" fmla="*/ 2 w 109"/>
                <a:gd name="T19" fmla="*/ 24 h 65"/>
                <a:gd name="T20" fmla="*/ 0 w 109"/>
                <a:gd name="T21" fmla="*/ 29 h 65"/>
                <a:gd name="T22" fmla="*/ 1 w 109"/>
                <a:gd name="T23" fmla="*/ 34 h 65"/>
                <a:gd name="T24" fmla="*/ 4 w 109"/>
                <a:gd name="T25" fmla="*/ 38 h 65"/>
                <a:gd name="T26" fmla="*/ 8 w 109"/>
                <a:gd name="T27" fmla="*/ 41 h 65"/>
                <a:gd name="T28" fmla="*/ 15 w 109"/>
                <a:gd name="T29" fmla="*/ 42 h 65"/>
                <a:gd name="T30" fmla="*/ 24 w 109"/>
                <a:gd name="T31" fmla="*/ 42 h 65"/>
                <a:gd name="T32" fmla="*/ 34 w 109"/>
                <a:gd name="T33" fmla="*/ 41 h 65"/>
                <a:gd name="T34" fmla="*/ 46 w 109"/>
                <a:gd name="T35" fmla="*/ 40 h 65"/>
                <a:gd name="T36" fmla="*/ 57 w 109"/>
                <a:gd name="T37" fmla="*/ 41 h 65"/>
                <a:gd name="T38" fmla="*/ 66 w 109"/>
                <a:gd name="T39" fmla="*/ 42 h 65"/>
                <a:gd name="T40" fmla="*/ 74 w 109"/>
                <a:gd name="T41" fmla="*/ 44 h 65"/>
                <a:gd name="T42" fmla="*/ 83 w 109"/>
                <a:gd name="T43" fmla="*/ 48 h 65"/>
                <a:gd name="T44" fmla="*/ 108 w 109"/>
                <a:gd name="T45" fmla="*/ 64 h 65"/>
                <a:gd name="T46" fmla="*/ 107 w 109"/>
                <a:gd name="T47" fmla="*/ 64 h 65"/>
                <a:gd name="T48" fmla="*/ 108 w 109"/>
                <a:gd name="T49"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 h="65">
                  <a:moveTo>
                    <a:pt x="106" y="0"/>
                  </a:moveTo>
                  <a:lnTo>
                    <a:pt x="82" y="0"/>
                  </a:lnTo>
                  <a:lnTo>
                    <a:pt x="68" y="1"/>
                  </a:lnTo>
                  <a:lnTo>
                    <a:pt x="54" y="3"/>
                  </a:lnTo>
                  <a:lnTo>
                    <a:pt x="38" y="6"/>
                  </a:lnTo>
                  <a:lnTo>
                    <a:pt x="25" y="10"/>
                  </a:lnTo>
                  <a:lnTo>
                    <a:pt x="17" y="13"/>
                  </a:lnTo>
                  <a:lnTo>
                    <a:pt x="11" y="16"/>
                  </a:lnTo>
                  <a:lnTo>
                    <a:pt x="6" y="20"/>
                  </a:lnTo>
                  <a:lnTo>
                    <a:pt x="2" y="24"/>
                  </a:lnTo>
                  <a:lnTo>
                    <a:pt x="0" y="29"/>
                  </a:lnTo>
                  <a:lnTo>
                    <a:pt x="1" y="34"/>
                  </a:lnTo>
                  <a:lnTo>
                    <a:pt x="4" y="38"/>
                  </a:lnTo>
                  <a:lnTo>
                    <a:pt x="8" y="41"/>
                  </a:lnTo>
                  <a:lnTo>
                    <a:pt x="15" y="42"/>
                  </a:lnTo>
                  <a:lnTo>
                    <a:pt x="24" y="42"/>
                  </a:lnTo>
                  <a:lnTo>
                    <a:pt x="34" y="41"/>
                  </a:lnTo>
                  <a:lnTo>
                    <a:pt x="46" y="40"/>
                  </a:lnTo>
                  <a:lnTo>
                    <a:pt x="57" y="41"/>
                  </a:lnTo>
                  <a:lnTo>
                    <a:pt x="66" y="42"/>
                  </a:lnTo>
                  <a:lnTo>
                    <a:pt x="74" y="44"/>
                  </a:lnTo>
                  <a:lnTo>
                    <a:pt x="83" y="48"/>
                  </a:lnTo>
                  <a:lnTo>
                    <a:pt x="108" y="64"/>
                  </a:lnTo>
                  <a:lnTo>
                    <a:pt x="107" y="64"/>
                  </a:lnTo>
                  <a:lnTo>
                    <a:pt x="108" y="63"/>
                  </a:lnTo>
                </a:path>
              </a:pathLst>
            </a:custGeom>
            <a:noFill/>
            <a:ln w="25400" cap="rnd" cmpd="sng">
              <a:solidFill>
                <a:srgbClr val="808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23715" name="Group 163"/>
            <p:cNvGrpSpPr>
              <a:grpSpLocks/>
            </p:cNvGrpSpPr>
            <p:nvPr/>
          </p:nvGrpSpPr>
          <p:grpSpPr bwMode="auto">
            <a:xfrm>
              <a:off x="628" y="3508"/>
              <a:ext cx="864" cy="292"/>
              <a:chOff x="628" y="3508"/>
              <a:chExt cx="864" cy="292"/>
            </a:xfrm>
          </p:grpSpPr>
          <p:sp>
            <p:nvSpPr>
              <p:cNvPr id="23708" name="Freeform 156"/>
              <p:cNvSpPr>
                <a:spLocks/>
              </p:cNvSpPr>
              <p:nvPr/>
            </p:nvSpPr>
            <p:spPr bwMode="auto">
              <a:xfrm>
                <a:off x="634" y="3658"/>
                <a:ext cx="858" cy="142"/>
              </a:xfrm>
              <a:custGeom>
                <a:avLst/>
                <a:gdLst>
                  <a:gd name="T0" fmla="*/ 0 w 858"/>
                  <a:gd name="T1" fmla="*/ 9 h 142"/>
                  <a:gd name="T2" fmla="*/ 0 w 858"/>
                  <a:gd name="T3" fmla="*/ 70 h 142"/>
                  <a:gd name="T4" fmla="*/ 696 w 858"/>
                  <a:gd name="T5" fmla="*/ 141 h 142"/>
                  <a:gd name="T6" fmla="*/ 857 w 858"/>
                  <a:gd name="T7" fmla="*/ 55 h 142"/>
                  <a:gd name="T8" fmla="*/ 857 w 858"/>
                  <a:gd name="T9" fmla="*/ 0 h 142"/>
                  <a:gd name="T10" fmla="*/ 690 w 858"/>
                  <a:gd name="T11" fmla="*/ 74 h 142"/>
                  <a:gd name="T12" fmla="*/ 0 w 858"/>
                  <a:gd name="T13" fmla="*/ 9 h 142"/>
                </a:gdLst>
                <a:ahLst/>
                <a:cxnLst>
                  <a:cxn ang="0">
                    <a:pos x="T0" y="T1"/>
                  </a:cxn>
                  <a:cxn ang="0">
                    <a:pos x="T2" y="T3"/>
                  </a:cxn>
                  <a:cxn ang="0">
                    <a:pos x="T4" y="T5"/>
                  </a:cxn>
                  <a:cxn ang="0">
                    <a:pos x="T6" y="T7"/>
                  </a:cxn>
                  <a:cxn ang="0">
                    <a:pos x="T8" y="T9"/>
                  </a:cxn>
                  <a:cxn ang="0">
                    <a:pos x="T10" y="T11"/>
                  </a:cxn>
                  <a:cxn ang="0">
                    <a:pos x="T12" y="T13"/>
                  </a:cxn>
                </a:cxnLst>
                <a:rect l="0" t="0" r="r" b="b"/>
                <a:pathLst>
                  <a:path w="858" h="142">
                    <a:moveTo>
                      <a:pt x="0" y="9"/>
                    </a:moveTo>
                    <a:lnTo>
                      <a:pt x="0" y="70"/>
                    </a:lnTo>
                    <a:lnTo>
                      <a:pt x="696" y="141"/>
                    </a:lnTo>
                    <a:lnTo>
                      <a:pt x="857" y="55"/>
                    </a:lnTo>
                    <a:lnTo>
                      <a:pt x="857" y="0"/>
                    </a:lnTo>
                    <a:lnTo>
                      <a:pt x="690" y="74"/>
                    </a:lnTo>
                    <a:lnTo>
                      <a:pt x="0" y="9"/>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09" name="Freeform 157"/>
              <p:cNvSpPr>
                <a:spLocks/>
              </p:cNvSpPr>
              <p:nvPr/>
            </p:nvSpPr>
            <p:spPr bwMode="auto">
              <a:xfrm>
                <a:off x="628" y="3508"/>
                <a:ext cx="698" cy="223"/>
              </a:xfrm>
              <a:custGeom>
                <a:avLst/>
                <a:gdLst>
                  <a:gd name="T0" fmla="*/ 0 w 698"/>
                  <a:gd name="T1" fmla="*/ 0 h 223"/>
                  <a:gd name="T2" fmla="*/ 697 w 698"/>
                  <a:gd name="T3" fmla="*/ 48 h 223"/>
                  <a:gd name="T4" fmla="*/ 697 w 698"/>
                  <a:gd name="T5" fmla="*/ 222 h 223"/>
                  <a:gd name="T6" fmla="*/ 0 w 698"/>
                  <a:gd name="T7" fmla="*/ 155 h 223"/>
                  <a:gd name="T8" fmla="*/ 0 w 698"/>
                  <a:gd name="T9" fmla="*/ 0 h 223"/>
                </a:gdLst>
                <a:ahLst/>
                <a:cxnLst>
                  <a:cxn ang="0">
                    <a:pos x="T0" y="T1"/>
                  </a:cxn>
                  <a:cxn ang="0">
                    <a:pos x="T2" y="T3"/>
                  </a:cxn>
                  <a:cxn ang="0">
                    <a:pos x="T4" y="T5"/>
                  </a:cxn>
                  <a:cxn ang="0">
                    <a:pos x="T6" y="T7"/>
                  </a:cxn>
                  <a:cxn ang="0">
                    <a:pos x="T8" y="T9"/>
                  </a:cxn>
                </a:cxnLst>
                <a:rect l="0" t="0" r="r" b="b"/>
                <a:pathLst>
                  <a:path w="698" h="223">
                    <a:moveTo>
                      <a:pt x="0" y="0"/>
                    </a:moveTo>
                    <a:lnTo>
                      <a:pt x="697" y="48"/>
                    </a:lnTo>
                    <a:lnTo>
                      <a:pt x="697" y="222"/>
                    </a:lnTo>
                    <a:lnTo>
                      <a:pt x="0" y="155"/>
                    </a:lnTo>
                    <a:lnTo>
                      <a:pt x="0" y="0"/>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23714" name="Group 162"/>
              <p:cNvGrpSpPr>
                <a:grpSpLocks/>
              </p:cNvGrpSpPr>
              <p:nvPr/>
            </p:nvGrpSpPr>
            <p:grpSpPr bwMode="auto">
              <a:xfrm>
                <a:off x="630" y="3549"/>
                <a:ext cx="704" cy="92"/>
                <a:chOff x="630" y="3549"/>
                <a:chExt cx="704" cy="92"/>
              </a:xfrm>
            </p:grpSpPr>
            <p:sp>
              <p:nvSpPr>
                <p:cNvPr id="23710" name="Line 158"/>
                <p:cNvSpPr>
                  <a:spLocks noChangeShapeType="1"/>
                </p:cNvSpPr>
                <p:nvPr/>
              </p:nvSpPr>
              <p:spPr bwMode="auto">
                <a:xfrm>
                  <a:off x="630" y="3549"/>
                  <a:ext cx="703" cy="5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11" name="Line 159"/>
                <p:cNvSpPr>
                  <a:spLocks noChangeShapeType="1"/>
                </p:cNvSpPr>
                <p:nvPr/>
              </p:nvSpPr>
              <p:spPr bwMode="auto">
                <a:xfrm>
                  <a:off x="1146" y="3592"/>
                  <a:ext cx="147" cy="1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12" name="Line 160"/>
                <p:cNvSpPr>
                  <a:spLocks noChangeShapeType="1"/>
                </p:cNvSpPr>
                <p:nvPr/>
              </p:nvSpPr>
              <p:spPr bwMode="auto">
                <a:xfrm>
                  <a:off x="973" y="3579"/>
                  <a:ext cx="148" cy="1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13" name="Line 161"/>
                <p:cNvSpPr>
                  <a:spLocks noChangeShapeType="1"/>
                </p:cNvSpPr>
                <p:nvPr/>
              </p:nvSpPr>
              <p:spPr bwMode="auto">
                <a:xfrm>
                  <a:off x="630" y="3580"/>
                  <a:ext cx="704" cy="6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grpSp>
          <p:nvGrpSpPr>
            <p:cNvPr id="23718" name="Group 166"/>
            <p:cNvGrpSpPr>
              <a:grpSpLocks/>
            </p:cNvGrpSpPr>
            <p:nvPr/>
          </p:nvGrpSpPr>
          <p:grpSpPr bwMode="auto">
            <a:xfrm>
              <a:off x="628" y="3476"/>
              <a:ext cx="866" cy="75"/>
              <a:chOff x="628" y="3476"/>
              <a:chExt cx="866" cy="75"/>
            </a:xfrm>
          </p:grpSpPr>
          <p:sp>
            <p:nvSpPr>
              <p:cNvPr id="23716" name="Freeform 164"/>
              <p:cNvSpPr>
                <a:spLocks/>
              </p:cNvSpPr>
              <p:nvPr/>
            </p:nvSpPr>
            <p:spPr bwMode="auto">
              <a:xfrm>
                <a:off x="628" y="3476"/>
                <a:ext cx="866" cy="75"/>
              </a:xfrm>
              <a:custGeom>
                <a:avLst/>
                <a:gdLst>
                  <a:gd name="T0" fmla="*/ 0 w 866"/>
                  <a:gd name="T1" fmla="*/ 29 h 75"/>
                  <a:gd name="T2" fmla="*/ 699 w 866"/>
                  <a:gd name="T3" fmla="*/ 74 h 75"/>
                  <a:gd name="T4" fmla="*/ 865 w 866"/>
                  <a:gd name="T5" fmla="*/ 31 h 75"/>
                  <a:gd name="T6" fmla="*/ 807 w 866"/>
                  <a:gd name="T7" fmla="*/ 25 h 75"/>
                  <a:gd name="T8" fmla="*/ 267 w 866"/>
                  <a:gd name="T9" fmla="*/ 0 h 75"/>
                  <a:gd name="T10" fmla="*/ 0 w 866"/>
                  <a:gd name="T11" fmla="*/ 29 h 75"/>
                </a:gdLst>
                <a:ahLst/>
                <a:cxnLst>
                  <a:cxn ang="0">
                    <a:pos x="T0" y="T1"/>
                  </a:cxn>
                  <a:cxn ang="0">
                    <a:pos x="T2" y="T3"/>
                  </a:cxn>
                  <a:cxn ang="0">
                    <a:pos x="T4" y="T5"/>
                  </a:cxn>
                  <a:cxn ang="0">
                    <a:pos x="T6" y="T7"/>
                  </a:cxn>
                  <a:cxn ang="0">
                    <a:pos x="T8" y="T9"/>
                  </a:cxn>
                  <a:cxn ang="0">
                    <a:pos x="T10" y="T11"/>
                  </a:cxn>
                </a:cxnLst>
                <a:rect l="0" t="0" r="r" b="b"/>
                <a:pathLst>
                  <a:path w="866" h="75">
                    <a:moveTo>
                      <a:pt x="0" y="29"/>
                    </a:moveTo>
                    <a:lnTo>
                      <a:pt x="699" y="74"/>
                    </a:lnTo>
                    <a:lnTo>
                      <a:pt x="865" y="31"/>
                    </a:lnTo>
                    <a:lnTo>
                      <a:pt x="807" y="25"/>
                    </a:lnTo>
                    <a:lnTo>
                      <a:pt x="267" y="0"/>
                    </a:lnTo>
                    <a:lnTo>
                      <a:pt x="0" y="29"/>
                    </a:lnTo>
                  </a:path>
                </a:pathLst>
              </a:custGeom>
              <a:solidFill>
                <a:srgbClr val="DFDFD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17" name="Freeform 165"/>
              <p:cNvSpPr>
                <a:spLocks/>
              </p:cNvSpPr>
              <p:nvPr/>
            </p:nvSpPr>
            <p:spPr bwMode="auto">
              <a:xfrm>
                <a:off x="827" y="3493"/>
                <a:ext cx="634" cy="46"/>
              </a:xfrm>
              <a:custGeom>
                <a:avLst/>
                <a:gdLst>
                  <a:gd name="T0" fmla="*/ 51 w 634"/>
                  <a:gd name="T1" fmla="*/ 0 h 46"/>
                  <a:gd name="T2" fmla="*/ 0 w 634"/>
                  <a:gd name="T3" fmla="*/ 17 h 46"/>
                  <a:gd name="T4" fmla="*/ 511 w 634"/>
                  <a:gd name="T5" fmla="*/ 45 h 46"/>
                  <a:gd name="T6" fmla="*/ 594 w 634"/>
                  <a:gd name="T7" fmla="*/ 25 h 46"/>
                  <a:gd name="T8" fmla="*/ 588 w 634"/>
                  <a:gd name="T9" fmla="*/ 22 h 46"/>
                  <a:gd name="T10" fmla="*/ 633 w 634"/>
                  <a:gd name="T11" fmla="*/ 11 h 46"/>
                  <a:gd name="T12" fmla="*/ 605 w 634"/>
                  <a:gd name="T13" fmla="*/ 9 h 46"/>
                  <a:gd name="T14" fmla="*/ 51 w 634"/>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4" h="46">
                    <a:moveTo>
                      <a:pt x="51" y="0"/>
                    </a:moveTo>
                    <a:lnTo>
                      <a:pt x="0" y="17"/>
                    </a:lnTo>
                    <a:lnTo>
                      <a:pt x="511" y="45"/>
                    </a:lnTo>
                    <a:lnTo>
                      <a:pt x="594" y="25"/>
                    </a:lnTo>
                    <a:lnTo>
                      <a:pt x="588" y="22"/>
                    </a:lnTo>
                    <a:lnTo>
                      <a:pt x="633" y="11"/>
                    </a:lnTo>
                    <a:lnTo>
                      <a:pt x="605" y="9"/>
                    </a:lnTo>
                    <a:lnTo>
                      <a:pt x="51" y="0"/>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3749" name="Group 197"/>
            <p:cNvGrpSpPr>
              <a:grpSpLocks/>
            </p:cNvGrpSpPr>
            <p:nvPr/>
          </p:nvGrpSpPr>
          <p:grpSpPr bwMode="auto">
            <a:xfrm>
              <a:off x="1340" y="3036"/>
              <a:ext cx="158" cy="492"/>
              <a:chOff x="1340" y="3036"/>
              <a:chExt cx="158" cy="492"/>
            </a:xfrm>
          </p:grpSpPr>
          <p:grpSp>
            <p:nvGrpSpPr>
              <p:cNvPr id="23745" name="Group 193"/>
              <p:cNvGrpSpPr>
                <a:grpSpLocks/>
              </p:cNvGrpSpPr>
              <p:nvPr/>
            </p:nvGrpSpPr>
            <p:grpSpPr bwMode="auto">
              <a:xfrm>
                <a:off x="1402" y="3099"/>
                <a:ext cx="96" cy="412"/>
                <a:chOff x="1402" y="3099"/>
                <a:chExt cx="96" cy="412"/>
              </a:xfrm>
            </p:grpSpPr>
            <p:sp>
              <p:nvSpPr>
                <p:cNvPr id="23719" name="Freeform 167"/>
                <p:cNvSpPr>
                  <a:spLocks/>
                </p:cNvSpPr>
                <p:nvPr/>
              </p:nvSpPr>
              <p:spPr bwMode="auto">
                <a:xfrm>
                  <a:off x="1402" y="3099"/>
                  <a:ext cx="90" cy="412"/>
                </a:xfrm>
                <a:custGeom>
                  <a:avLst/>
                  <a:gdLst>
                    <a:gd name="T0" fmla="*/ 8 w 90"/>
                    <a:gd name="T1" fmla="*/ 0 h 412"/>
                    <a:gd name="T2" fmla="*/ 89 w 90"/>
                    <a:gd name="T3" fmla="*/ 34 h 412"/>
                    <a:gd name="T4" fmla="*/ 82 w 90"/>
                    <a:gd name="T5" fmla="*/ 194 h 412"/>
                    <a:gd name="T6" fmla="*/ 73 w 90"/>
                    <a:gd name="T7" fmla="*/ 386 h 412"/>
                    <a:gd name="T8" fmla="*/ 0 w 90"/>
                    <a:gd name="T9" fmla="*/ 411 h 412"/>
                    <a:gd name="T10" fmla="*/ 8 w 90"/>
                    <a:gd name="T11" fmla="*/ 0 h 412"/>
                  </a:gdLst>
                  <a:ahLst/>
                  <a:cxnLst>
                    <a:cxn ang="0">
                      <a:pos x="T0" y="T1"/>
                    </a:cxn>
                    <a:cxn ang="0">
                      <a:pos x="T2" y="T3"/>
                    </a:cxn>
                    <a:cxn ang="0">
                      <a:pos x="T4" y="T5"/>
                    </a:cxn>
                    <a:cxn ang="0">
                      <a:pos x="T6" y="T7"/>
                    </a:cxn>
                    <a:cxn ang="0">
                      <a:pos x="T8" y="T9"/>
                    </a:cxn>
                    <a:cxn ang="0">
                      <a:pos x="T10" y="T11"/>
                    </a:cxn>
                  </a:cxnLst>
                  <a:rect l="0" t="0" r="r" b="b"/>
                  <a:pathLst>
                    <a:path w="90" h="412">
                      <a:moveTo>
                        <a:pt x="8" y="0"/>
                      </a:moveTo>
                      <a:lnTo>
                        <a:pt x="89" y="34"/>
                      </a:lnTo>
                      <a:lnTo>
                        <a:pt x="82" y="194"/>
                      </a:lnTo>
                      <a:lnTo>
                        <a:pt x="73" y="386"/>
                      </a:lnTo>
                      <a:lnTo>
                        <a:pt x="0" y="411"/>
                      </a:lnTo>
                      <a:lnTo>
                        <a:pt x="8" y="0"/>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23744" name="Group 192"/>
                <p:cNvGrpSpPr>
                  <a:grpSpLocks/>
                </p:cNvGrpSpPr>
                <p:nvPr/>
              </p:nvGrpSpPr>
              <p:grpSpPr bwMode="auto">
                <a:xfrm>
                  <a:off x="1402" y="3117"/>
                  <a:ext cx="96" cy="352"/>
                  <a:chOff x="1402" y="3117"/>
                  <a:chExt cx="96" cy="352"/>
                </a:xfrm>
              </p:grpSpPr>
              <p:grpSp>
                <p:nvGrpSpPr>
                  <p:cNvPr id="23742" name="Group 190"/>
                  <p:cNvGrpSpPr>
                    <a:grpSpLocks/>
                  </p:cNvGrpSpPr>
                  <p:nvPr/>
                </p:nvGrpSpPr>
                <p:grpSpPr bwMode="auto">
                  <a:xfrm>
                    <a:off x="1402" y="3117"/>
                    <a:ext cx="96" cy="352"/>
                    <a:chOff x="1402" y="3117"/>
                    <a:chExt cx="96" cy="352"/>
                  </a:xfrm>
                </p:grpSpPr>
                <p:grpSp>
                  <p:nvGrpSpPr>
                    <p:cNvPr id="23732" name="Group 180"/>
                    <p:cNvGrpSpPr>
                      <a:grpSpLocks/>
                    </p:cNvGrpSpPr>
                    <p:nvPr/>
                  </p:nvGrpSpPr>
                  <p:grpSpPr bwMode="auto">
                    <a:xfrm>
                      <a:off x="1402" y="3117"/>
                      <a:ext cx="96" cy="211"/>
                      <a:chOff x="1402" y="3117"/>
                      <a:chExt cx="96" cy="211"/>
                    </a:xfrm>
                  </p:grpSpPr>
                  <p:grpSp>
                    <p:nvGrpSpPr>
                      <p:cNvPr id="23726" name="Group 174"/>
                      <p:cNvGrpSpPr>
                        <a:grpSpLocks/>
                      </p:cNvGrpSpPr>
                      <p:nvPr/>
                    </p:nvGrpSpPr>
                    <p:grpSpPr bwMode="auto">
                      <a:xfrm>
                        <a:off x="1409" y="3117"/>
                        <a:ext cx="89" cy="113"/>
                        <a:chOff x="1409" y="3117"/>
                        <a:chExt cx="89" cy="113"/>
                      </a:xfrm>
                    </p:grpSpPr>
                    <p:sp>
                      <p:nvSpPr>
                        <p:cNvPr id="23720" name="Line 168"/>
                        <p:cNvSpPr>
                          <a:spLocks noChangeShapeType="1"/>
                        </p:cNvSpPr>
                        <p:nvPr/>
                      </p:nvSpPr>
                      <p:spPr bwMode="auto">
                        <a:xfrm>
                          <a:off x="1412" y="3117"/>
                          <a:ext cx="86" cy="33"/>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21" name="Line 169"/>
                        <p:cNvSpPr>
                          <a:spLocks noChangeShapeType="1"/>
                        </p:cNvSpPr>
                        <p:nvPr/>
                      </p:nvSpPr>
                      <p:spPr bwMode="auto">
                        <a:xfrm>
                          <a:off x="1410" y="3135"/>
                          <a:ext cx="86" cy="30"/>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22" name="Line 170"/>
                        <p:cNvSpPr>
                          <a:spLocks noChangeShapeType="1"/>
                        </p:cNvSpPr>
                        <p:nvPr/>
                      </p:nvSpPr>
                      <p:spPr bwMode="auto">
                        <a:xfrm>
                          <a:off x="1411" y="3154"/>
                          <a:ext cx="85" cy="28"/>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23" name="Line 171"/>
                        <p:cNvSpPr>
                          <a:spLocks noChangeShapeType="1"/>
                        </p:cNvSpPr>
                        <p:nvPr/>
                      </p:nvSpPr>
                      <p:spPr bwMode="auto">
                        <a:xfrm>
                          <a:off x="1410" y="3172"/>
                          <a:ext cx="86" cy="26"/>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24" name="Line 172"/>
                        <p:cNvSpPr>
                          <a:spLocks noChangeShapeType="1"/>
                        </p:cNvSpPr>
                        <p:nvPr/>
                      </p:nvSpPr>
                      <p:spPr bwMode="auto">
                        <a:xfrm>
                          <a:off x="1409" y="3190"/>
                          <a:ext cx="86" cy="24"/>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25" name="Line 173"/>
                        <p:cNvSpPr>
                          <a:spLocks noChangeShapeType="1"/>
                        </p:cNvSpPr>
                        <p:nvPr/>
                      </p:nvSpPr>
                      <p:spPr bwMode="auto">
                        <a:xfrm>
                          <a:off x="1409" y="3208"/>
                          <a:ext cx="85" cy="22"/>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sp>
                    <p:nvSpPr>
                      <p:cNvPr id="23727" name="Line 175"/>
                      <p:cNvSpPr>
                        <a:spLocks noChangeShapeType="1"/>
                      </p:cNvSpPr>
                      <p:nvPr/>
                    </p:nvSpPr>
                    <p:spPr bwMode="auto">
                      <a:xfrm>
                        <a:off x="1402" y="3245"/>
                        <a:ext cx="89" cy="18"/>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28" name="Line 176"/>
                      <p:cNvSpPr>
                        <a:spLocks noChangeShapeType="1"/>
                      </p:cNvSpPr>
                      <p:nvPr/>
                    </p:nvSpPr>
                    <p:spPr bwMode="auto">
                      <a:xfrm>
                        <a:off x="1403" y="3263"/>
                        <a:ext cx="87" cy="15"/>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29" name="Line 177"/>
                      <p:cNvSpPr>
                        <a:spLocks noChangeShapeType="1"/>
                      </p:cNvSpPr>
                      <p:nvPr/>
                    </p:nvSpPr>
                    <p:spPr bwMode="auto">
                      <a:xfrm>
                        <a:off x="1402" y="3282"/>
                        <a:ext cx="87" cy="13"/>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30" name="Line 178"/>
                      <p:cNvSpPr>
                        <a:spLocks noChangeShapeType="1"/>
                      </p:cNvSpPr>
                      <p:nvPr/>
                    </p:nvSpPr>
                    <p:spPr bwMode="auto">
                      <a:xfrm>
                        <a:off x="1403" y="3301"/>
                        <a:ext cx="86" cy="10"/>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31" name="Line 179"/>
                      <p:cNvSpPr>
                        <a:spLocks noChangeShapeType="1"/>
                      </p:cNvSpPr>
                      <p:nvPr/>
                    </p:nvSpPr>
                    <p:spPr bwMode="auto">
                      <a:xfrm>
                        <a:off x="1404" y="3320"/>
                        <a:ext cx="85" cy="8"/>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3741" name="Group 189"/>
                    <p:cNvGrpSpPr>
                      <a:grpSpLocks/>
                    </p:cNvGrpSpPr>
                    <p:nvPr/>
                  </p:nvGrpSpPr>
                  <p:grpSpPr bwMode="auto">
                    <a:xfrm>
                      <a:off x="1403" y="3339"/>
                      <a:ext cx="84" cy="130"/>
                      <a:chOff x="1403" y="3339"/>
                      <a:chExt cx="84" cy="130"/>
                    </a:xfrm>
                  </p:grpSpPr>
                  <p:sp>
                    <p:nvSpPr>
                      <p:cNvPr id="23733" name="Line 181"/>
                      <p:cNvSpPr>
                        <a:spLocks noChangeShapeType="1"/>
                      </p:cNvSpPr>
                      <p:nvPr/>
                    </p:nvSpPr>
                    <p:spPr bwMode="auto">
                      <a:xfrm>
                        <a:off x="1404" y="3339"/>
                        <a:ext cx="83" cy="5"/>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34" name="Line 182"/>
                      <p:cNvSpPr>
                        <a:spLocks noChangeShapeType="1"/>
                      </p:cNvSpPr>
                      <p:nvPr/>
                    </p:nvSpPr>
                    <p:spPr bwMode="auto">
                      <a:xfrm>
                        <a:off x="1405" y="3357"/>
                        <a:ext cx="81" cy="3"/>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35" name="Line 183"/>
                      <p:cNvSpPr>
                        <a:spLocks noChangeShapeType="1"/>
                      </p:cNvSpPr>
                      <p:nvPr/>
                    </p:nvSpPr>
                    <p:spPr bwMode="auto">
                      <a:xfrm>
                        <a:off x="1404" y="3377"/>
                        <a:ext cx="81" cy="0"/>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36" name="Line 184"/>
                      <p:cNvSpPr>
                        <a:spLocks noChangeShapeType="1"/>
                      </p:cNvSpPr>
                      <p:nvPr/>
                    </p:nvSpPr>
                    <p:spPr bwMode="auto">
                      <a:xfrm flipV="1">
                        <a:off x="1404" y="3393"/>
                        <a:ext cx="81" cy="2"/>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37" name="Line 185"/>
                      <p:cNvSpPr>
                        <a:spLocks noChangeShapeType="1"/>
                      </p:cNvSpPr>
                      <p:nvPr/>
                    </p:nvSpPr>
                    <p:spPr bwMode="auto">
                      <a:xfrm flipV="1">
                        <a:off x="1404" y="3409"/>
                        <a:ext cx="79" cy="4"/>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38" name="Line 186"/>
                      <p:cNvSpPr>
                        <a:spLocks noChangeShapeType="1"/>
                      </p:cNvSpPr>
                      <p:nvPr/>
                    </p:nvSpPr>
                    <p:spPr bwMode="auto">
                      <a:xfrm flipV="1">
                        <a:off x="1404" y="3426"/>
                        <a:ext cx="79" cy="6"/>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39" name="Line 187"/>
                      <p:cNvSpPr>
                        <a:spLocks noChangeShapeType="1"/>
                      </p:cNvSpPr>
                      <p:nvPr/>
                    </p:nvSpPr>
                    <p:spPr bwMode="auto">
                      <a:xfrm flipV="1">
                        <a:off x="1403" y="3441"/>
                        <a:ext cx="80" cy="9"/>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40" name="Line 188"/>
                      <p:cNvSpPr>
                        <a:spLocks noChangeShapeType="1"/>
                      </p:cNvSpPr>
                      <p:nvPr/>
                    </p:nvSpPr>
                    <p:spPr bwMode="auto">
                      <a:xfrm flipV="1">
                        <a:off x="1404" y="3458"/>
                        <a:ext cx="77" cy="11"/>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sp>
                <p:nvSpPr>
                  <p:cNvPr id="23743" name="Line 191"/>
                  <p:cNvSpPr>
                    <a:spLocks noChangeShapeType="1"/>
                  </p:cNvSpPr>
                  <p:nvPr/>
                </p:nvSpPr>
                <p:spPr bwMode="auto">
                  <a:xfrm>
                    <a:off x="1407" y="3227"/>
                    <a:ext cx="85" cy="19"/>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grpSp>
            <p:nvGrpSpPr>
              <p:cNvPr id="23748" name="Group 196"/>
              <p:cNvGrpSpPr>
                <a:grpSpLocks/>
              </p:cNvGrpSpPr>
              <p:nvPr/>
            </p:nvGrpSpPr>
            <p:grpSpPr bwMode="auto">
              <a:xfrm>
                <a:off x="1340" y="3036"/>
                <a:ext cx="78" cy="492"/>
                <a:chOff x="1340" y="3036"/>
                <a:chExt cx="78" cy="492"/>
              </a:xfrm>
            </p:grpSpPr>
            <p:sp>
              <p:nvSpPr>
                <p:cNvPr id="23746" name="Freeform 194"/>
                <p:cNvSpPr>
                  <a:spLocks/>
                </p:cNvSpPr>
                <p:nvPr/>
              </p:nvSpPr>
              <p:spPr bwMode="auto">
                <a:xfrm>
                  <a:off x="1340" y="3036"/>
                  <a:ext cx="78" cy="492"/>
                </a:xfrm>
                <a:custGeom>
                  <a:avLst/>
                  <a:gdLst>
                    <a:gd name="T0" fmla="*/ 18 w 78"/>
                    <a:gd name="T1" fmla="*/ 0 h 492"/>
                    <a:gd name="T2" fmla="*/ 72 w 78"/>
                    <a:gd name="T3" fmla="*/ 25 h 492"/>
                    <a:gd name="T4" fmla="*/ 77 w 78"/>
                    <a:gd name="T5" fmla="*/ 31 h 492"/>
                    <a:gd name="T6" fmla="*/ 61 w 78"/>
                    <a:gd name="T7" fmla="*/ 471 h 492"/>
                    <a:gd name="T8" fmla="*/ 53 w 78"/>
                    <a:gd name="T9" fmla="*/ 477 h 492"/>
                    <a:gd name="T10" fmla="*/ 0 w 78"/>
                    <a:gd name="T11" fmla="*/ 491 h 492"/>
                    <a:gd name="T12" fmla="*/ 6 w 78"/>
                    <a:gd name="T13" fmla="*/ 483 h 492"/>
                    <a:gd name="T14" fmla="*/ 7 w 78"/>
                    <a:gd name="T15" fmla="*/ 477 h 492"/>
                    <a:gd name="T16" fmla="*/ 18 w 78"/>
                    <a:gd name="T17"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492">
                      <a:moveTo>
                        <a:pt x="18" y="0"/>
                      </a:moveTo>
                      <a:lnTo>
                        <a:pt x="72" y="25"/>
                      </a:lnTo>
                      <a:lnTo>
                        <a:pt x="77" y="31"/>
                      </a:lnTo>
                      <a:lnTo>
                        <a:pt x="61" y="471"/>
                      </a:lnTo>
                      <a:lnTo>
                        <a:pt x="53" y="477"/>
                      </a:lnTo>
                      <a:lnTo>
                        <a:pt x="0" y="491"/>
                      </a:lnTo>
                      <a:lnTo>
                        <a:pt x="6" y="483"/>
                      </a:lnTo>
                      <a:lnTo>
                        <a:pt x="7" y="477"/>
                      </a:lnTo>
                      <a:lnTo>
                        <a:pt x="18" y="0"/>
                      </a:lnTo>
                    </a:path>
                  </a:pathLst>
                </a:custGeom>
                <a:solidFill>
                  <a:srgbClr val="BFBF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47" name="Arc 195"/>
                <p:cNvSpPr>
                  <a:spLocks/>
                </p:cNvSpPr>
                <p:nvPr/>
              </p:nvSpPr>
              <p:spPr bwMode="auto">
                <a:xfrm>
                  <a:off x="1414" y="3061"/>
                  <a:ext cx="4" cy="6"/>
                </a:xfrm>
                <a:custGeom>
                  <a:avLst/>
                  <a:gdLst>
                    <a:gd name="G0" fmla="+- 0 0 0"/>
                    <a:gd name="G1" fmla="+- 21600 0 0"/>
                    <a:gd name="G2" fmla="+- 21600 0 0"/>
                    <a:gd name="T0" fmla="*/ 0 w 21252"/>
                    <a:gd name="T1" fmla="*/ 0 h 21600"/>
                    <a:gd name="T2" fmla="*/ 21252 w 21252"/>
                    <a:gd name="T3" fmla="*/ 17736 h 21600"/>
                    <a:gd name="T4" fmla="*/ 0 w 21252"/>
                    <a:gd name="T5" fmla="*/ 21600 h 21600"/>
                  </a:gdLst>
                  <a:ahLst/>
                  <a:cxnLst>
                    <a:cxn ang="0">
                      <a:pos x="T0" y="T1"/>
                    </a:cxn>
                    <a:cxn ang="0">
                      <a:pos x="T2" y="T3"/>
                    </a:cxn>
                    <a:cxn ang="0">
                      <a:pos x="T4" y="T5"/>
                    </a:cxn>
                  </a:cxnLst>
                  <a:rect l="0" t="0" r="r" b="b"/>
                  <a:pathLst>
                    <a:path w="21252" h="21600" fill="none" extrusionOk="0">
                      <a:moveTo>
                        <a:pt x="0" y="0"/>
                      </a:moveTo>
                      <a:cubicBezTo>
                        <a:pt x="10438" y="0"/>
                        <a:pt x="19384" y="7465"/>
                        <a:pt x="21251" y="17736"/>
                      </a:cubicBezTo>
                    </a:path>
                    <a:path w="21252" h="21600" stroke="0" extrusionOk="0">
                      <a:moveTo>
                        <a:pt x="0" y="0"/>
                      </a:moveTo>
                      <a:cubicBezTo>
                        <a:pt x="10438" y="0"/>
                        <a:pt x="19384" y="7465"/>
                        <a:pt x="21251" y="17736"/>
                      </a:cubicBezTo>
                      <a:lnTo>
                        <a:pt x="0" y="21600"/>
                      </a:lnTo>
                      <a:close/>
                    </a:path>
                  </a:pathLst>
                </a:custGeom>
                <a:solidFill>
                  <a:srgbClr val="BFBFBF"/>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grpSp>
          <p:nvGrpSpPr>
            <p:cNvPr id="23761" name="Group 209"/>
            <p:cNvGrpSpPr>
              <a:grpSpLocks/>
            </p:cNvGrpSpPr>
            <p:nvPr/>
          </p:nvGrpSpPr>
          <p:grpSpPr bwMode="auto">
            <a:xfrm>
              <a:off x="1373" y="3788"/>
              <a:ext cx="272" cy="101"/>
              <a:chOff x="1373" y="3788"/>
              <a:chExt cx="272" cy="101"/>
            </a:xfrm>
          </p:grpSpPr>
          <p:sp>
            <p:nvSpPr>
              <p:cNvPr id="23750" name="Freeform 198"/>
              <p:cNvSpPr>
                <a:spLocks/>
              </p:cNvSpPr>
              <p:nvPr/>
            </p:nvSpPr>
            <p:spPr bwMode="auto">
              <a:xfrm>
                <a:off x="1373" y="3788"/>
                <a:ext cx="272" cy="71"/>
              </a:xfrm>
              <a:custGeom>
                <a:avLst/>
                <a:gdLst>
                  <a:gd name="T0" fmla="*/ 0 w 272"/>
                  <a:gd name="T1" fmla="*/ 0 h 71"/>
                  <a:gd name="T2" fmla="*/ 50 w 272"/>
                  <a:gd name="T3" fmla="*/ 3 h 71"/>
                  <a:gd name="T4" fmla="*/ 88 w 272"/>
                  <a:gd name="T5" fmla="*/ 5 h 71"/>
                  <a:gd name="T6" fmla="*/ 121 w 272"/>
                  <a:gd name="T7" fmla="*/ 9 h 71"/>
                  <a:gd name="T8" fmla="*/ 155 w 272"/>
                  <a:gd name="T9" fmla="*/ 13 h 71"/>
                  <a:gd name="T10" fmla="*/ 178 w 272"/>
                  <a:gd name="T11" fmla="*/ 16 h 71"/>
                  <a:gd name="T12" fmla="*/ 207 w 272"/>
                  <a:gd name="T13" fmla="*/ 21 h 71"/>
                  <a:gd name="T14" fmla="*/ 223 w 272"/>
                  <a:gd name="T15" fmla="*/ 24 h 71"/>
                  <a:gd name="T16" fmla="*/ 235 w 272"/>
                  <a:gd name="T17" fmla="*/ 27 h 71"/>
                  <a:gd name="T18" fmla="*/ 242 w 272"/>
                  <a:gd name="T19" fmla="*/ 28 h 71"/>
                  <a:gd name="T20" fmla="*/ 247 w 272"/>
                  <a:gd name="T21" fmla="*/ 30 h 71"/>
                  <a:gd name="T22" fmla="*/ 254 w 272"/>
                  <a:gd name="T23" fmla="*/ 32 h 71"/>
                  <a:gd name="T24" fmla="*/ 261 w 272"/>
                  <a:gd name="T25" fmla="*/ 34 h 71"/>
                  <a:gd name="T26" fmla="*/ 267 w 272"/>
                  <a:gd name="T27" fmla="*/ 38 h 71"/>
                  <a:gd name="T28" fmla="*/ 270 w 272"/>
                  <a:gd name="T29" fmla="*/ 42 h 71"/>
                  <a:gd name="T30" fmla="*/ 271 w 272"/>
                  <a:gd name="T31" fmla="*/ 45 h 71"/>
                  <a:gd name="T32" fmla="*/ 269 w 272"/>
                  <a:gd name="T33" fmla="*/ 49 h 71"/>
                  <a:gd name="T34" fmla="*/ 267 w 272"/>
                  <a:gd name="T35" fmla="*/ 54 h 71"/>
                  <a:gd name="T36" fmla="*/ 264 w 272"/>
                  <a:gd name="T37" fmla="*/ 58 h 71"/>
                  <a:gd name="T38" fmla="*/ 259 w 272"/>
                  <a:gd name="T39" fmla="*/ 61 h 71"/>
                  <a:gd name="T40" fmla="*/ 253 w 272"/>
                  <a:gd name="T41" fmla="*/ 65 h 71"/>
                  <a:gd name="T42" fmla="*/ 247 w 272"/>
                  <a:gd name="T43" fmla="*/ 68 h 71"/>
                  <a:gd name="T44" fmla="*/ 240 w 272"/>
                  <a:gd name="T45" fmla="*/ 69 h 71"/>
                  <a:gd name="T46" fmla="*/ 231 w 272"/>
                  <a:gd name="T47" fmla="*/ 70 h 71"/>
                  <a:gd name="T48" fmla="*/ 222 w 272"/>
                  <a:gd name="T49" fmla="*/ 70 h 71"/>
                  <a:gd name="T50" fmla="*/ 212 w 272"/>
                  <a:gd name="T51" fmla="*/ 70 h 71"/>
                  <a:gd name="T52" fmla="*/ 197 w 272"/>
                  <a:gd name="T53"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2" h="71">
                    <a:moveTo>
                      <a:pt x="0" y="0"/>
                    </a:moveTo>
                    <a:lnTo>
                      <a:pt x="50" y="3"/>
                    </a:lnTo>
                    <a:lnTo>
                      <a:pt x="88" y="5"/>
                    </a:lnTo>
                    <a:lnTo>
                      <a:pt x="121" y="9"/>
                    </a:lnTo>
                    <a:lnTo>
                      <a:pt x="155" y="13"/>
                    </a:lnTo>
                    <a:lnTo>
                      <a:pt x="178" y="16"/>
                    </a:lnTo>
                    <a:lnTo>
                      <a:pt x="207" y="21"/>
                    </a:lnTo>
                    <a:lnTo>
                      <a:pt x="223" y="24"/>
                    </a:lnTo>
                    <a:lnTo>
                      <a:pt x="235" y="27"/>
                    </a:lnTo>
                    <a:lnTo>
                      <a:pt x="242" y="28"/>
                    </a:lnTo>
                    <a:lnTo>
                      <a:pt x="247" y="30"/>
                    </a:lnTo>
                    <a:lnTo>
                      <a:pt x="254" y="32"/>
                    </a:lnTo>
                    <a:lnTo>
                      <a:pt x="261" y="34"/>
                    </a:lnTo>
                    <a:lnTo>
                      <a:pt x="267" y="38"/>
                    </a:lnTo>
                    <a:lnTo>
                      <a:pt x="270" y="42"/>
                    </a:lnTo>
                    <a:lnTo>
                      <a:pt x="271" y="45"/>
                    </a:lnTo>
                    <a:lnTo>
                      <a:pt x="269" y="49"/>
                    </a:lnTo>
                    <a:lnTo>
                      <a:pt x="267" y="54"/>
                    </a:lnTo>
                    <a:lnTo>
                      <a:pt x="264" y="58"/>
                    </a:lnTo>
                    <a:lnTo>
                      <a:pt x="259" y="61"/>
                    </a:lnTo>
                    <a:lnTo>
                      <a:pt x="253" y="65"/>
                    </a:lnTo>
                    <a:lnTo>
                      <a:pt x="247" y="68"/>
                    </a:lnTo>
                    <a:lnTo>
                      <a:pt x="240" y="69"/>
                    </a:lnTo>
                    <a:lnTo>
                      <a:pt x="231" y="70"/>
                    </a:lnTo>
                    <a:lnTo>
                      <a:pt x="222" y="70"/>
                    </a:lnTo>
                    <a:lnTo>
                      <a:pt x="212" y="70"/>
                    </a:lnTo>
                    <a:lnTo>
                      <a:pt x="197" y="67"/>
                    </a:lnTo>
                  </a:path>
                </a:pathLst>
              </a:custGeom>
              <a:noFill/>
              <a:ln w="12700" cap="rnd" cmpd="sng">
                <a:solidFill>
                  <a:srgbClr val="C0C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23760" name="Group 208"/>
              <p:cNvGrpSpPr>
                <a:grpSpLocks/>
              </p:cNvGrpSpPr>
              <p:nvPr/>
            </p:nvGrpSpPr>
            <p:grpSpPr bwMode="auto">
              <a:xfrm>
                <a:off x="1384" y="3823"/>
                <a:ext cx="189" cy="66"/>
                <a:chOff x="1384" y="3823"/>
                <a:chExt cx="189" cy="66"/>
              </a:xfrm>
            </p:grpSpPr>
            <p:grpSp>
              <p:nvGrpSpPr>
                <p:cNvPr id="23755" name="Group 203"/>
                <p:cNvGrpSpPr>
                  <a:grpSpLocks/>
                </p:cNvGrpSpPr>
                <p:nvPr/>
              </p:nvGrpSpPr>
              <p:grpSpPr bwMode="auto">
                <a:xfrm>
                  <a:off x="1384" y="3823"/>
                  <a:ext cx="183" cy="66"/>
                  <a:chOff x="1384" y="3823"/>
                  <a:chExt cx="183" cy="66"/>
                </a:xfrm>
              </p:grpSpPr>
              <p:sp>
                <p:nvSpPr>
                  <p:cNvPr id="23751" name="Freeform 199"/>
                  <p:cNvSpPr>
                    <a:spLocks/>
                  </p:cNvSpPr>
                  <p:nvPr/>
                </p:nvSpPr>
                <p:spPr bwMode="auto">
                  <a:xfrm>
                    <a:off x="1384" y="3823"/>
                    <a:ext cx="111" cy="40"/>
                  </a:xfrm>
                  <a:custGeom>
                    <a:avLst/>
                    <a:gdLst>
                      <a:gd name="T0" fmla="*/ 0 w 111"/>
                      <a:gd name="T1" fmla="*/ 24 h 40"/>
                      <a:gd name="T2" fmla="*/ 29 w 111"/>
                      <a:gd name="T3" fmla="*/ 0 h 40"/>
                      <a:gd name="T4" fmla="*/ 110 w 111"/>
                      <a:gd name="T5" fmla="*/ 13 h 40"/>
                      <a:gd name="T6" fmla="*/ 78 w 111"/>
                      <a:gd name="T7" fmla="*/ 39 h 40"/>
                      <a:gd name="T8" fmla="*/ 0 w 111"/>
                      <a:gd name="T9" fmla="*/ 24 h 40"/>
                    </a:gdLst>
                    <a:ahLst/>
                    <a:cxnLst>
                      <a:cxn ang="0">
                        <a:pos x="T0" y="T1"/>
                      </a:cxn>
                      <a:cxn ang="0">
                        <a:pos x="T2" y="T3"/>
                      </a:cxn>
                      <a:cxn ang="0">
                        <a:pos x="T4" y="T5"/>
                      </a:cxn>
                      <a:cxn ang="0">
                        <a:pos x="T6" y="T7"/>
                      </a:cxn>
                      <a:cxn ang="0">
                        <a:pos x="T8" y="T9"/>
                      </a:cxn>
                    </a:cxnLst>
                    <a:rect l="0" t="0" r="r" b="b"/>
                    <a:pathLst>
                      <a:path w="111" h="40">
                        <a:moveTo>
                          <a:pt x="0" y="24"/>
                        </a:moveTo>
                        <a:lnTo>
                          <a:pt x="29" y="0"/>
                        </a:lnTo>
                        <a:lnTo>
                          <a:pt x="110" y="13"/>
                        </a:lnTo>
                        <a:lnTo>
                          <a:pt x="78" y="39"/>
                        </a:lnTo>
                        <a:lnTo>
                          <a:pt x="0" y="24"/>
                        </a:lnTo>
                      </a:path>
                    </a:pathLst>
                  </a:custGeom>
                  <a:solidFill>
                    <a:srgbClr val="DFDFD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52" name="Freeform 200"/>
                  <p:cNvSpPr>
                    <a:spLocks/>
                  </p:cNvSpPr>
                  <p:nvPr/>
                </p:nvSpPr>
                <p:spPr bwMode="auto">
                  <a:xfrm>
                    <a:off x="1384" y="3852"/>
                    <a:ext cx="77" cy="37"/>
                  </a:xfrm>
                  <a:custGeom>
                    <a:avLst/>
                    <a:gdLst>
                      <a:gd name="T0" fmla="*/ 0 w 77"/>
                      <a:gd name="T1" fmla="*/ 0 h 37"/>
                      <a:gd name="T2" fmla="*/ 0 w 77"/>
                      <a:gd name="T3" fmla="*/ 20 h 37"/>
                      <a:gd name="T4" fmla="*/ 1 w 77"/>
                      <a:gd name="T5" fmla="*/ 20 h 37"/>
                      <a:gd name="T6" fmla="*/ 76 w 77"/>
                      <a:gd name="T7" fmla="*/ 36 h 37"/>
                      <a:gd name="T8" fmla="*/ 76 w 77"/>
                      <a:gd name="T9" fmla="*/ 15 h 37"/>
                      <a:gd name="T10" fmla="*/ 0 w 77"/>
                      <a:gd name="T11" fmla="*/ 0 h 37"/>
                    </a:gdLst>
                    <a:ahLst/>
                    <a:cxnLst>
                      <a:cxn ang="0">
                        <a:pos x="T0" y="T1"/>
                      </a:cxn>
                      <a:cxn ang="0">
                        <a:pos x="T2" y="T3"/>
                      </a:cxn>
                      <a:cxn ang="0">
                        <a:pos x="T4" y="T5"/>
                      </a:cxn>
                      <a:cxn ang="0">
                        <a:pos x="T6" y="T7"/>
                      </a:cxn>
                      <a:cxn ang="0">
                        <a:pos x="T8" y="T9"/>
                      </a:cxn>
                      <a:cxn ang="0">
                        <a:pos x="T10" y="T11"/>
                      </a:cxn>
                    </a:cxnLst>
                    <a:rect l="0" t="0" r="r" b="b"/>
                    <a:pathLst>
                      <a:path w="77" h="37">
                        <a:moveTo>
                          <a:pt x="0" y="0"/>
                        </a:moveTo>
                        <a:lnTo>
                          <a:pt x="0" y="20"/>
                        </a:lnTo>
                        <a:lnTo>
                          <a:pt x="1" y="20"/>
                        </a:lnTo>
                        <a:lnTo>
                          <a:pt x="76" y="36"/>
                        </a:lnTo>
                        <a:lnTo>
                          <a:pt x="76" y="15"/>
                        </a:lnTo>
                        <a:lnTo>
                          <a:pt x="0" y="0"/>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53" name="Freeform 201"/>
                  <p:cNvSpPr>
                    <a:spLocks/>
                  </p:cNvSpPr>
                  <p:nvPr/>
                </p:nvSpPr>
                <p:spPr bwMode="auto">
                  <a:xfrm>
                    <a:off x="1468" y="3839"/>
                    <a:ext cx="99" cy="50"/>
                  </a:xfrm>
                  <a:custGeom>
                    <a:avLst/>
                    <a:gdLst>
                      <a:gd name="T0" fmla="*/ 0 w 99"/>
                      <a:gd name="T1" fmla="*/ 27 h 50"/>
                      <a:gd name="T2" fmla="*/ 31 w 99"/>
                      <a:gd name="T3" fmla="*/ 0 h 50"/>
                      <a:gd name="T4" fmla="*/ 98 w 99"/>
                      <a:gd name="T5" fmla="*/ 7 h 50"/>
                      <a:gd name="T6" fmla="*/ 98 w 99"/>
                      <a:gd name="T7" fmla="*/ 28 h 50"/>
                      <a:gd name="T8" fmla="*/ 0 w 99"/>
                      <a:gd name="T9" fmla="*/ 49 h 50"/>
                      <a:gd name="T10" fmla="*/ 0 w 99"/>
                      <a:gd name="T11" fmla="*/ 27 h 50"/>
                    </a:gdLst>
                    <a:ahLst/>
                    <a:cxnLst>
                      <a:cxn ang="0">
                        <a:pos x="T0" y="T1"/>
                      </a:cxn>
                      <a:cxn ang="0">
                        <a:pos x="T2" y="T3"/>
                      </a:cxn>
                      <a:cxn ang="0">
                        <a:pos x="T4" y="T5"/>
                      </a:cxn>
                      <a:cxn ang="0">
                        <a:pos x="T6" y="T7"/>
                      </a:cxn>
                      <a:cxn ang="0">
                        <a:pos x="T8" y="T9"/>
                      </a:cxn>
                      <a:cxn ang="0">
                        <a:pos x="T10" y="T11"/>
                      </a:cxn>
                    </a:cxnLst>
                    <a:rect l="0" t="0" r="r" b="b"/>
                    <a:pathLst>
                      <a:path w="99" h="50">
                        <a:moveTo>
                          <a:pt x="0" y="27"/>
                        </a:moveTo>
                        <a:lnTo>
                          <a:pt x="31" y="0"/>
                        </a:lnTo>
                        <a:lnTo>
                          <a:pt x="98" y="7"/>
                        </a:lnTo>
                        <a:lnTo>
                          <a:pt x="98" y="28"/>
                        </a:lnTo>
                        <a:lnTo>
                          <a:pt x="0" y="49"/>
                        </a:lnTo>
                        <a:lnTo>
                          <a:pt x="0" y="27"/>
                        </a:lnTo>
                      </a:path>
                    </a:pathLst>
                  </a:custGeom>
                  <a:solidFill>
                    <a:srgbClr val="9F9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54" name="Freeform 202"/>
                  <p:cNvSpPr>
                    <a:spLocks/>
                  </p:cNvSpPr>
                  <p:nvPr/>
                </p:nvSpPr>
                <p:spPr bwMode="auto">
                  <a:xfrm>
                    <a:off x="1415" y="3823"/>
                    <a:ext cx="152" cy="17"/>
                  </a:xfrm>
                  <a:custGeom>
                    <a:avLst/>
                    <a:gdLst>
                      <a:gd name="T0" fmla="*/ 0 w 152"/>
                      <a:gd name="T1" fmla="*/ 0 h 17"/>
                      <a:gd name="T2" fmla="*/ 76 w 152"/>
                      <a:gd name="T3" fmla="*/ 4 h 17"/>
                      <a:gd name="T4" fmla="*/ 151 w 152"/>
                      <a:gd name="T5" fmla="*/ 16 h 17"/>
                      <a:gd name="T6" fmla="*/ 83 w 152"/>
                      <a:gd name="T7" fmla="*/ 11 h 17"/>
                      <a:gd name="T8" fmla="*/ 0 w 152"/>
                      <a:gd name="T9" fmla="*/ 0 h 17"/>
                    </a:gdLst>
                    <a:ahLst/>
                    <a:cxnLst>
                      <a:cxn ang="0">
                        <a:pos x="T0" y="T1"/>
                      </a:cxn>
                      <a:cxn ang="0">
                        <a:pos x="T2" y="T3"/>
                      </a:cxn>
                      <a:cxn ang="0">
                        <a:pos x="T4" y="T5"/>
                      </a:cxn>
                      <a:cxn ang="0">
                        <a:pos x="T6" y="T7"/>
                      </a:cxn>
                      <a:cxn ang="0">
                        <a:pos x="T8" y="T9"/>
                      </a:cxn>
                    </a:cxnLst>
                    <a:rect l="0" t="0" r="r" b="b"/>
                    <a:pathLst>
                      <a:path w="152" h="17">
                        <a:moveTo>
                          <a:pt x="0" y="0"/>
                        </a:moveTo>
                        <a:lnTo>
                          <a:pt x="76" y="4"/>
                        </a:lnTo>
                        <a:lnTo>
                          <a:pt x="151" y="16"/>
                        </a:lnTo>
                        <a:lnTo>
                          <a:pt x="83" y="11"/>
                        </a:lnTo>
                        <a:lnTo>
                          <a:pt x="0" y="0"/>
                        </a:lnTo>
                      </a:path>
                    </a:pathLst>
                  </a:custGeom>
                  <a:solidFill>
                    <a:srgbClr val="7F7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3759" name="Group 207"/>
                <p:cNvGrpSpPr>
                  <a:grpSpLocks/>
                </p:cNvGrpSpPr>
                <p:nvPr/>
              </p:nvGrpSpPr>
              <p:grpSpPr bwMode="auto">
                <a:xfrm>
                  <a:off x="1385" y="3845"/>
                  <a:ext cx="188" cy="31"/>
                  <a:chOff x="1385" y="3845"/>
                  <a:chExt cx="188" cy="31"/>
                </a:xfrm>
              </p:grpSpPr>
              <p:sp>
                <p:nvSpPr>
                  <p:cNvPr id="23756" name="Line 204"/>
                  <p:cNvSpPr>
                    <a:spLocks noChangeShapeType="1"/>
                  </p:cNvSpPr>
                  <p:nvPr/>
                </p:nvSpPr>
                <p:spPr bwMode="auto">
                  <a:xfrm>
                    <a:off x="1385" y="3857"/>
                    <a:ext cx="83" cy="19"/>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57" name="Line 205"/>
                  <p:cNvSpPr>
                    <a:spLocks noChangeShapeType="1"/>
                  </p:cNvSpPr>
                  <p:nvPr/>
                </p:nvSpPr>
                <p:spPr bwMode="auto">
                  <a:xfrm flipV="1">
                    <a:off x="1469" y="3845"/>
                    <a:ext cx="35" cy="31"/>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58" name="Line 206"/>
                  <p:cNvSpPr>
                    <a:spLocks noChangeShapeType="1"/>
                  </p:cNvSpPr>
                  <p:nvPr/>
                </p:nvSpPr>
                <p:spPr bwMode="auto">
                  <a:xfrm>
                    <a:off x="1504" y="3845"/>
                    <a:ext cx="69" cy="6"/>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grpSp>
        <p:sp>
          <p:nvSpPr>
            <p:cNvPr id="23762" name="Freeform 210"/>
            <p:cNvSpPr>
              <a:spLocks/>
            </p:cNvSpPr>
            <p:nvPr/>
          </p:nvSpPr>
          <p:spPr bwMode="auto">
            <a:xfrm>
              <a:off x="1335" y="3654"/>
              <a:ext cx="156" cy="147"/>
            </a:xfrm>
            <a:custGeom>
              <a:avLst/>
              <a:gdLst>
                <a:gd name="T0" fmla="*/ 0 w 156"/>
                <a:gd name="T1" fmla="*/ 73 h 147"/>
                <a:gd name="T2" fmla="*/ 155 w 156"/>
                <a:gd name="T3" fmla="*/ 0 h 147"/>
                <a:gd name="T4" fmla="*/ 155 w 156"/>
                <a:gd name="T5" fmla="*/ 59 h 147"/>
                <a:gd name="T6" fmla="*/ 0 w 156"/>
                <a:gd name="T7" fmla="*/ 146 h 147"/>
                <a:gd name="T8" fmla="*/ 0 w 156"/>
                <a:gd name="T9" fmla="*/ 73 h 147"/>
              </a:gdLst>
              <a:ahLst/>
              <a:cxnLst>
                <a:cxn ang="0">
                  <a:pos x="T0" y="T1"/>
                </a:cxn>
                <a:cxn ang="0">
                  <a:pos x="T2" y="T3"/>
                </a:cxn>
                <a:cxn ang="0">
                  <a:pos x="T4" y="T5"/>
                </a:cxn>
                <a:cxn ang="0">
                  <a:pos x="T6" y="T7"/>
                </a:cxn>
                <a:cxn ang="0">
                  <a:pos x="T8" y="T9"/>
                </a:cxn>
              </a:cxnLst>
              <a:rect l="0" t="0" r="r" b="b"/>
              <a:pathLst>
                <a:path w="156" h="147">
                  <a:moveTo>
                    <a:pt x="0" y="73"/>
                  </a:moveTo>
                  <a:lnTo>
                    <a:pt x="155" y="0"/>
                  </a:lnTo>
                  <a:lnTo>
                    <a:pt x="155" y="59"/>
                  </a:lnTo>
                  <a:lnTo>
                    <a:pt x="0" y="146"/>
                  </a:lnTo>
                  <a:lnTo>
                    <a:pt x="0" y="73"/>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63" name="Freeform 211"/>
            <p:cNvSpPr>
              <a:spLocks/>
            </p:cNvSpPr>
            <p:nvPr/>
          </p:nvSpPr>
          <p:spPr bwMode="auto">
            <a:xfrm>
              <a:off x="1333" y="3510"/>
              <a:ext cx="162" cy="220"/>
            </a:xfrm>
            <a:custGeom>
              <a:avLst/>
              <a:gdLst>
                <a:gd name="T0" fmla="*/ 0 w 162"/>
                <a:gd name="T1" fmla="*/ 46 h 220"/>
                <a:gd name="T2" fmla="*/ 161 w 162"/>
                <a:gd name="T3" fmla="*/ 0 h 220"/>
                <a:gd name="T4" fmla="*/ 161 w 162"/>
                <a:gd name="T5" fmla="*/ 145 h 220"/>
                <a:gd name="T6" fmla="*/ 0 w 162"/>
                <a:gd name="T7" fmla="*/ 219 h 220"/>
                <a:gd name="T8" fmla="*/ 0 w 162"/>
                <a:gd name="T9" fmla="*/ 46 h 220"/>
              </a:gdLst>
              <a:ahLst/>
              <a:cxnLst>
                <a:cxn ang="0">
                  <a:pos x="T0" y="T1"/>
                </a:cxn>
                <a:cxn ang="0">
                  <a:pos x="T2" y="T3"/>
                </a:cxn>
                <a:cxn ang="0">
                  <a:pos x="T4" y="T5"/>
                </a:cxn>
                <a:cxn ang="0">
                  <a:pos x="T6" y="T7"/>
                </a:cxn>
                <a:cxn ang="0">
                  <a:pos x="T8" y="T9"/>
                </a:cxn>
              </a:cxnLst>
              <a:rect l="0" t="0" r="r" b="b"/>
              <a:pathLst>
                <a:path w="162" h="220">
                  <a:moveTo>
                    <a:pt x="0" y="46"/>
                  </a:moveTo>
                  <a:lnTo>
                    <a:pt x="161" y="0"/>
                  </a:lnTo>
                  <a:lnTo>
                    <a:pt x="161" y="145"/>
                  </a:lnTo>
                  <a:lnTo>
                    <a:pt x="0" y="219"/>
                  </a:lnTo>
                  <a:lnTo>
                    <a:pt x="0" y="46"/>
                  </a:lnTo>
                </a:path>
              </a:pathLst>
            </a:custGeom>
            <a:solidFill>
              <a:srgbClr val="BFBF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64" name="Freeform 212"/>
            <p:cNvSpPr>
              <a:spLocks/>
            </p:cNvSpPr>
            <p:nvPr/>
          </p:nvSpPr>
          <p:spPr bwMode="auto">
            <a:xfrm>
              <a:off x="875" y="3105"/>
              <a:ext cx="411" cy="340"/>
            </a:xfrm>
            <a:custGeom>
              <a:avLst/>
              <a:gdLst>
                <a:gd name="T0" fmla="*/ 17 w 411"/>
                <a:gd name="T1" fmla="*/ 0 h 340"/>
                <a:gd name="T2" fmla="*/ 410 w 411"/>
                <a:gd name="T3" fmla="*/ 0 h 340"/>
                <a:gd name="T4" fmla="*/ 394 w 411"/>
                <a:gd name="T5" fmla="*/ 339 h 340"/>
                <a:gd name="T6" fmla="*/ 0 w 411"/>
                <a:gd name="T7" fmla="*/ 319 h 340"/>
                <a:gd name="T8" fmla="*/ 17 w 411"/>
                <a:gd name="T9" fmla="*/ 0 h 340"/>
              </a:gdLst>
              <a:ahLst/>
              <a:cxnLst>
                <a:cxn ang="0">
                  <a:pos x="T0" y="T1"/>
                </a:cxn>
                <a:cxn ang="0">
                  <a:pos x="T2" y="T3"/>
                </a:cxn>
                <a:cxn ang="0">
                  <a:pos x="T4" y="T5"/>
                </a:cxn>
                <a:cxn ang="0">
                  <a:pos x="T6" y="T7"/>
                </a:cxn>
                <a:cxn ang="0">
                  <a:pos x="T8" y="T9"/>
                </a:cxn>
              </a:cxnLst>
              <a:rect l="0" t="0" r="r" b="b"/>
              <a:pathLst>
                <a:path w="411" h="340">
                  <a:moveTo>
                    <a:pt x="17" y="0"/>
                  </a:moveTo>
                  <a:lnTo>
                    <a:pt x="410" y="0"/>
                  </a:lnTo>
                  <a:lnTo>
                    <a:pt x="394" y="339"/>
                  </a:lnTo>
                  <a:lnTo>
                    <a:pt x="0" y="319"/>
                  </a:lnTo>
                  <a:lnTo>
                    <a:pt x="17" y="0"/>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65" name="Freeform 213"/>
            <p:cNvSpPr>
              <a:spLocks/>
            </p:cNvSpPr>
            <p:nvPr/>
          </p:nvSpPr>
          <p:spPr bwMode="auto">
            <a:xfrm>
              <a:off x="603" y="3687"/>
              <a:ext cx="771" cy="152"/>
            </a:xfrm>
            <a:custGeom>
              <a:avLst/>
              <a:gdLst>
                <a:gd name="T0" fmla="*/ 125 w 771"/>
                <a:gd name="T1" fmla="*/ 0 h 152"/>
                <a:gd name="T2" fmla="*/ 770 w 771"/>
                <a:gd name="T3" fmla="*/ 62 h 152"/>
                <a:gd name="T4" fmla="*/ 724 w 771"/>
                <a:gd name="T5" fmla="*/ 117 h 152"/>
                <a:gd name="T6" fmla="*/ 680 w 771"/>
                <a:gd name="T7" fmla="*/ 151 h 152"/>
                <a:gd name="T8" fmla="*/ 0 w 771"/>
                <a:gd name="T9" fmla="*/ 75 h 152"/>
                <a:gd name="T10" fmla="*/ 50 w 771"/>
                <a:gd name="T11" fmla="*/ 54 h 152"/>
                <a:gd name="T12" fmla="*/ 125 w 771"/>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771" h="152">
                  <a:moveTo>
                    <a:pt x="125" y="0"/>
                  </a:moveTo>
                  <a:lnTo>
                    <a:pt x="770" y="62"/>
                  </a:lnTo>
                  <a:lnTo>
                    <a:pt x="724" y="117"/>
                  </a:lnTo>
                  <a:lnTo>
                    <a:pt x="680" y="151"/>
                  </a:lnTo>
                  <a:lnTo>
                    <a:pt x="0" y="75"/>
                  </a:lnTo>
                  <a:lnTo>
                    <a:pt x="50" y="54"/>
                  </a:lnTo>
                  <a:lnTo>
                    <a:pt x="125" y="0"/>
                  </a:lnTo>
                </a:path>
              </a:pathLst>
            </a:custGeom>
            <a:solidFill>
              <a:srgbClr val="DFDFD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23775" name="Group 223"/>
            <p:cNvGrpSpPr>
              <a:grpSpLocks/>
            </p:cNvGrpSpPr>
            <p:nvPr/>
          </p:nvGrpSpPr>
          <p:grpSpPr bwMode="auto">
            <a:xfrm>
              <a:off x="1333" y="3525"/>
              <a:ext cx="167" cy="198"/>
              <a:chOff x="1333" y="3525"/>
              <a:chExt cx="167" cy="198"/>
            </a:xfrm>
          </p:grpSpPr>
          <p:sp>
            <p:nvSpPr>
              <p:cNvPr id="23766" name="Line 214"/>
              <p:cNvSpPr>
                <a:spLocks noChangeShapeType="1"/>
              </p:cNvSpPr>
              <p:nvPr/>
            </p:nvSpPr>
            <p:spPr bwMode="auto">
              <a:xfrm flipV="1">
                <a:off x="1333" y="3580"/>
                <a:ext cx="167" cy="61"/>
              </a:xfrm>
              <a:prstGeom prst="line">
                <a:avLst/>
              </a:prstGeom>
              <a:noFill/>
              <a:ln w="127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67" name="Line 215"/>
              <p:cNvSpPr>
                <a:spLocks noChangeShapeType="1"/>
              </p:cNvSpPr>
              <p:nvPr/>
            </p:nvSpPr>
            <p:spPr bwMode="auto">
              <a:xfrm flipV="1">
                <a:off x="1362" y="3598"/>
                <a:ext cx="137" cy="53"/>
              </a:xfrm>
              <a:prstGeom prst="line">
                <a:avLst/>
              </a:prstGeom>
              <a:noFill/>
              <a:ln w="127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68" name="Line 216"/>
              <p:cNvSpPr>
                <a:spLocks noChangeShapeType="1"/>
              </p:cNvSpPr>
              <p:nvPr/>
            </p:nvSpPr>
            <p:spPr bwMode="auto">
              <a:xfrm flipV="1">
                <a:off x="1362" y="3614"/>
                <a:ext cx="137" cy="57"/>
              </a:xfrm>
              <a:prstGeom prst="line">
                <a:avLst/>
              </a:prstGeom>
              <a:noFill/>
              <a:ln w="127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69" name="Line 217"/>
              <p:cNvSpPr>
                <a:spLocks noChangeShapeType="1"/>
              </p:cNvSpPr>
              <p:nvPr/>
            </p:nvSpPr>
            <p:spPr bwMode="auto">
              <a:xfrm flipV="1">
                <a:off x="1362" y="3631"/>
                <a:ext cx="138" cy="58"/>
              </a:xfrm>
              <a:prstGeom prst="line">
                <a:avLst/>
              </a:prstGeom>
              <a:noFill/>
              <a:ln w="127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70" name="Line 218"/>
              <p:cNvSpPr>
                <a:spLocks noChangeShapeType="1"/>
              </p:cNvSpPr>
              <p:nvPr/>
            </p:nvSpPr>
            <p:spPr bwMode="auto">
              <a:xfrm flipV="1">
                <a:off x="1362" y="3647"/>
                <a:ext cx="138" cy="62"/>
              </a:xfrm>
              <a:prstGeom prst="line">
                <a:avLst/>
              </a:prstGeom>
              <a:noFill/>
              <a:ln w="127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71" name="Line 219"/>
              <p:cNvSpPr>
                <a:spLocks noChangeShapeType="1"/>
              </p:cNvSpPr>
              <p:nvPr/>
            </p:nvSpPr>
            <p:spPr bwMode="auto">
              <a:xfrm flipV="1">
                <a:off x="1362" y="3563"/>
                <a:ext cx="138" cy="47"/>
              </a:xfrm>
              <a:prstGeom prst="line">
                <a:avLst/>
              </a:prstGeom>
              <a:noFill/>
              <a:ln w="127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72" name="Line 220"/>
              <p:cNvSpPr>
                <a:spLocks noChangeShapeType="1"/>
              </p:cNvSpPr>
              <p:nvPr/>
            </p:nvSpPr>
            <p:spPr bwMode="auto">
              <a:xfrm flipV="1">
                <a:off x="1362" y="3545"/>
                <a:ext cx="138" cy="43"/>
              </a:xfrm>
              <a:prstGeom prst="line">
                <a:avLst/>
              </a:prstGeom>
              <a:noFill/>
              <a:ln w="127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73" name="Line 221"/>
              <p:cNvSpPr>
                <a:spLocks noChangeShapeType="1"/>
              </p:cNvSpPr>
              <p:nvPr/>
            </p:nvSpPr>
            <p:spPr bwMode="auto">
              <a:xfrm flipV="1">
                <a:off x="1362" y="3525"/>
                <a:ext cx="137" cy="41"/>
              </a:xfrm>
              <a:prstGeom prst="line">
                <a:avLst/>
              </a:prstGeom>
              <a:noFill/>
              <a:ln w="127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74" name="Line 222"/>
              <p:cNvSpPr>
                <a:spLocks noChangeShapeType="1"/>
              </p:cNvSpPr>
              <p:nvPr/>
            </p:nvSpPr>
            <p:spPr bwMode="auto">
              <a:xfrm>
                <a:off x="1362" y="3552"/>
                <a:ext cx="0" cy="171"/>
              </a:xfrm>
              <a:prstGeom prst="line">
                <a:avLst/>
              </a:prstGeom>
              <a:noFill/>
              <a:ln w="127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3793" name="Group 241"/>
            <p:cNvGrpSpPr>
              <a:grpSpLocks/>
            </p:cNvGrpSpPr>
            <p:nvPr/>
          </p:nvGrpSpPr>
          <p:grpSpPr bwMode="auto">
            <a:xfrm>
              <a:off x="818" y="3026"/>
              <a:ext cx="543" cy="503"/>
              <a:chOff x="818" y="3026"/>
              <a:chExt cx="543" cy="503"/>
            </a:xfrm>
          </p:grpSpPr>
          <p:grpSp>
            <p:nvGrpSpPr>
              <p:cNvPr id="23791" name="Group 239"/>
              <p:cNvGrpSpPr>
                <a:grpSpLocks/>
              </p:cNvGrpSpPr>
              <p:nvPr/>
            </p:nvGrpSpPr>
            <p:grpSpPr bwMode="auto">
              <a:xfrm>
                <a:off x="818" y="3026"/>
                <a:ext cx="543" cy="503"/>
                <a:chOff x="818" y="3026"/>
                <a:chExt cx="543" cy="503"/>
              </a:xfrm>
            </p:grpSpPr>
            <p:grpSp>
              <p:nvGrpSpPr>
                <p:cNvPr id="23780" name="Group 228"/>
                <p:cNvGrpSpPr>
                  <a:grpSpLocks/>
                </p:cNvGrpSpPr>
                <p:nvPr/>
              </p:nvGrpSpPr>
              <p:grpSpPr bwMode="auto">
                <a:xfrm>
                  <a:off x="818" y="3026"/>
                  <a:ext cx="543" cy="503"/>
                  <a:chOff x="818" y="3026"/>
                  <a:chExt cx="543" cy="503"/>
                </a:xfrm>
              </p:grpSpPr>
              <p:sp>
                <p:nvSpPr>
                  <p:cNvPr id="23776" name="Freeform 224"/>
                  <p:cNvSpPr>
                    <a:spLocks/>
                  </p:cNvSpPr>
                  <p:nvPr/>
                </p:nvSpPr>
                <p:spPr bwMode="auto">
                  <a:xfrm>
                    <a:off x="818" y="3026"/>
                    <a:ext cx="543" cy="503"/>
                  </a:xfrm>
                  <a:custGeom>
                    <a:avLst/>
                    <a:gdLst>
                      <a:gd name="T0" fmla="*/ 43 w 543"/>
                      <a:gd name="T1" fmla="*/ 8 h 503"/>
                      <a:gd name="T2" fmla="*/ 90 w 543"/>
                      <a:gd name="T3" fmla="*/ 6 h 503"/>
                      <a:gd name="T4" fmla="*/ 153 w 543"/>
                      <a:gd name="T5" fmla="*/ 1 h 503"/>
                      <a:gd name="T6" fmla="*/ 219 w 543"/>
                      <a:gd name="T7" fmla="*/ 0 h 503"/>
                      <a:gd name="T8" fmla="*/ 296 w 543"/>
                      <a:gd name="T9" fmla="*/ 0 h 503"/>
                      <a:gd name="T10" fmla="*/ 350 w 543"/>
                      <a:gd name="T11" fmla="*/ 1 h 503"/>
                      <a:gd name="T12" fmla="*/ 433 w 543"/>
                      <a:gd name="T13" fmla="*/ 4 h 503"/>
                      <a:gd name="T14" fmla="*/ 512 w 543"/>
                      <a:gd name="T15" fmla="*/ 8 h 503"/>
                      <a:gd name="T16" fmla="*/ 532 w 543"/>
                      <a:gd name="T17" fmla="*/ 9 h 503"/>
                      <a:gd name="T18" fmla="*/ 536 w 543"/>
                      <a:gd name="T19" fmla="*/ 10 h 503"/>
                      <a:gd name="T20" fmla="*/ 539 w 543"/>
                      <a:gd name="T21" fmla="*/ 13 h 503"/>
                      <a:gd name="T22" fmla="*/ 542 w 543"/>
                      <a:gd name="T23" fmla="*/ 16 h 503"/>
                      <a:gd name="T24" fmla="*/ 542 w 543"/>
                      <a:gd name="T25" fmla="*/ 21 h 503"/>
                      <a:gd name="T26" fmla="*/ 521 w 543"/>
                      <a:gd name="T27" fmla="*/ 492 h 503"/>
                      <a:gd name="T28" fmla="*/ 519 w 543"/>
                      <a:gd name="T29" fmla="*/ 499 h 503"/>
                      <a:gd name="T30" fmla="*/ 512 w 543"/>
                      <a:gd name="T31" fmla="*/ 502 h 503"/>
                      <a:gd name="T32" fmla="*/ 338 w 543"/>
                      <a:gd name="T33" fmla="*/ 490 h 503"/>
                      <a:gd name="T34" fmla="*/ 166 w 543"/>
                      <a:gd name="T35" fmla="*/ 477 h 503"/>
                      <a:gd name="T36" fmla="*/ 8 w 543"/>
                      <a:gd name="T37" fmla="*/ 466 h 503"/>
                      <a:gd name="T38" fmla="*/ 0 w 543"/>
                      <a:gd name="T39" fmla="*/ 454 h 503"/>
                      <a:gd name="T40" fmla="*/ 25 w 543"/>
                      <a:gd name="T41" fmla="*/ 24 h 503"/>
                      <a:gd name="T42" fmla="*/ 43 w 543"/>
                      <a:gd name="T43" fmla="*/ 8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3" h="503">
                        <a:moveTo>
                          <a:pt x="43" y="8"/>
                        </a:moveTo>
                        <a:lnTo>
                          <a:pt x="90" y="6"/>
                        </a:lnTo>
                        <a:lnTo>
                          <a:pt x="153" y="1"/>
                        </a:lnTo>
                        <a:lnTo>
                          <a:pt x="219" y="0"/>
                        </a:lnTo>
                        <a:lnTo>
                          <a:pt x="296" y="0"/>
                        </a:lnTo>
                        <a:lnTo>
                          <a:pt x="350" y="1"/>
                        </a:lnTo>
                        <a:lnTo>
                          <a:pt x="433" y="4"/>
                        </a:lnTo>
                        <a:lnTo>
                          <a:pt x="512" y="8"/>
                        </a:lnTo>
                        <a:lnTo>
                          <a:pt x="532" y="9"/>
                        </a:lnTo>
                        <a:lnTo>
                          <a:pt x="536" y="10"/>
                        </a:lnTo>
                        <a:lnTo>
                          <a:pt x="539" y="13"/>
                        </a:lnTo>
                        <a:lnTo>
                          <a:pt x="542" y="16"/>
                        </a:lnTo>
                        <a:lnTo>
                          <a:pt x="542" y="21"/>
                        </a:lnTo>
                        <a:lnTo>
                          <a:pt x="521" y="492"/>
                        </a:lnTo>
                        <a:lnTo>
                          <a:pt x="519" y="499"/>
                        </a:lnTo>
                        <a:lnTo>
                          <a:pt x="512" y="502"/>
                        </a:lnTo>
                        <a:lnTo>
                          <a:pt x="338" y="490"/>
                        </a:lnTo>
                        <a:lnTo>
                          <a:pt x="166" y="477"/>
                        </a:lnTo>
                        <a:lnTo>
                          <a:pt x="8" y="466"/>
                        </a:lnTo>
                        <a:lnTo>
                          <a:pt x="0" y="454"/>
                        </a:lnTo>
                        <a:lnTo>
                          <a:pt x="25" y="24"/>
                        </a:lnTo>
                        <a:lnTo>
                          <a:pt x="43" y="8"/>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77" name="Arc 225"/>
                  <p:cNvSpPr>
                    <a:spLocks/>
                  </p:cNvSpPr>
                  <p:nvPr/>
                </p:nvSpPr>
                <p:spPr bwMode="auto">
                  <a:xfrm>
                    <a:off x="1349" y="3035"/>
                    <a:ext cx="11" cy="7"/>
                  </a:xfrm>
                  <a:custGeom>
                    <a:avLst/>
                    <a:gdLst>
                      <a:gd name="G0" fmla="+- 2149 0 0"/>
                      <a:gd name="G1" fmla="+- 21600 0 0"/>
                      <a:gd name="G2" fmla="+- 21600 0 0"/>
                      <a:gd name="T0" fmla="*/ 0 w 23482"/>
                      <a:gd name="T1" fmla="*/ 107 h 21600"/>
                      <a:gd name="T2" fmla="*/ 23482 w 23482"/>
                      <a:gd name="T3" fmla="*/ 18214 h 21600"/>
                      <a:gd name="T4" fmla="*/ 2149 w 23482"/>
                      <a:gd name="T5" fmla="*/ 21600 h 21600"/>
                    </a:gdLst>
                    <a:ahLst/>
                    <a:cxnLst>
                      <a:cxn ang="0">
                        <a:pos x="T0" y="T1"/>
                      </a:cxn>
                      <a:cxn ang="0">
                        <a:pos x="T2" y="T3"/>
                      </a:cxn>
                      <a:cxn ang="0">
                        <a:pos x="T4" y="T5"/>
                      </a:cxn>
                    </a:cxnLst>
                    <a:rect l="0" t="0" r="r" b="b"/>
                    <a:pathLst>
                      <a:path w="23482" h="21600" fill="none" extrusionOk="0">
                        <a:moveTo>
                          <a:pt x="0" y="107"/>
                        </a:moveTo>
                        <a:cubicBezTo>
                          <a:pt x="714" y="35"/>
                          <a:pt x="1431" y="0"/>
                          <a:pt x="2149" y="0"/>
                        </a:cubicBezTo>
                        <a:cubicBezTo>
                          <a:pt x="12771" y="0"/>
                          <a:pt x="21816" y="7723"/>
                          <a:pt x="23481" y="18214"/>
                        </a:cubicBezTo>
                      </a:path>
                      <a:path w="23482" h="21600" stroke="0" extrusionOk="0">
                        <a:moveTo>
                          <a:pt x="0" y="107"/>
                        </a:moveTo>
                        <a:cubicBezTo>
                          <a:pt x="714" y="35"/>
                          <a:pt x="1431" y="0"/>
                          <a:pt x="2149" y="0"/>
                        </a:cubicBezTo>
                        <a:cubicBezTo>
                          <a:pt x="12771" y="0"/>
                          <a:pt x="21816" y="7723"/>
                          <a:pt x="23481" y="18214"/>
                        </a:cubicBezTo>
                        <a:lnTo>
                          <a:pt x="2149" y="21600"/>
                        </a:lnTo>
                        <a:close/>
                      </a:path>
                    </a:pathLst>
                  </a:custGeom>
                  <a:solidFill>
                    <a:srgbClr val="C0C0C0"/>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78" name="Arc 226"/>
                  <p:cNvSpPr>
                    <a:spLocks/>
                  </p:cNvSpPr>
                  <p:nvPr/>
                </p:nvSpPr>
                <p:spPr bwMode="auto">
                  <a:xfrm>
                    <a:off x="842" y="3034"/>
                    <a:ext cx="24" cy="17"/>
                  </a:xfrm>
                  <a:custGeom>
                    <a:avLst/>
                    <a:gdLst>
                      <a:gd name="G0" fmla="+- 21600 0 0"/>
                      <a:gd name="G1" fmla="+- 21580 0 0"/>
                      <a:gd name="G2" fmla="+- 21600 0 0"/>
                      <a:gd name="T0" fmla="*/ 0 w 21600"/>
                      <a:gd name="T1" fmla="*/ 21580 h 21580"/>
                      <a:gd name="T2" fmla="*/ 20682 w 21600"/>
                      <a:gd name="T3" fmla="*/ 0 h 21580"/>
                      <a:gd name="T4" fmla="*/ 21600 w 21600"/>
                      <a:gd name="T5" fmla="*/ 21580 h 21580"/>
                    </a:gdLst>
                    <a:ahLst/>
                    <a:cxnLst>
                      <a:cxn ang="0">
                        <a:pos x="T0" y="T1"/>
                      </a:cxn>
                      <a:cxn ang="0">
                        <a:pos x="T2" y="T3"/>
                      </a:cxn>
                      <a:cxn ang="0">
                        <a:pos x="T4" y="T5"/>
                      </a:cxn>
                    </a:cxnLst>
                    <a:rect l="0" t="0" r="r" b="b"/>
                    <a:pathLst>
                      <a:path w="21600" h="21580" fill="none" extrusionOk="0">
                        <a:moveTo>
                          <a:pt x="0" y="21579"/>
                        </a:moveTo>
                        <a:cubicBezTo>
                          <a:pt x="0" y="10007"/>
                          <a:pt x="9120" y="491"/>
                          <a:pt x="20681" y="-1"/>
                        </a:cubicBezTo>
                      </a:path>
                      <a:path w="21600" h="21580" stroke="0" extrusionOk="0">
                        <a:moveTo>
                          <a:pt x="0" y="21579"/>
                        </a:moveTo>
                        <a:cubicBezTo>
                          <a:pt x="0" y="10007"/>
                          <a:pt x="9120" y="491"/>
                          <a:pt x="20681" y="-1"/>
                        </a:cubicBezTo>
                        <a:lnTo>
                          <a:pt x="21600" y="21580"/>
                        </a:lnTo>
                        <a:close/>
                      </a:path>
                    </a:pathLst>
                  </a:custGeom>
                  <a:solidFill>
                    <a:srgbClr val="C0C0C0"/>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79" name="Arc 227"/>
                  <p:cNvSpPr>
                    <a:spLocks/>
                  </p:cNvSpPr>
                  <p:nvPr/>
                </p:nvSpPr>
                <p:spPr bwMode="auto">
                  <a:xfrm>
                    <a:off x="818" y="3481"/>
                    <a:ext cx="8" cy="11"/>
                  </a:xfrm>
                  <a:custGeom>
                    <a:avLst/>
                    <a:gdLst>
                      <a:gd name="G0" fmla="+- 21600 0 0"/>
                      <a:gd name="G1" fmla="+- 0 0 0"/>
                      <a:gd name="G2" fmla="+- 21600 0 0"/>
                      <a:gd name="T0" fmla="*/ 18745 w 21600"/>
                      <a:gd name="T1" fmla="*/ 21411 h 21411"/>
                      <a:gd name="T2" fmla="*/ 0 w 21600"/>
                      <a:gd name="T3" fmla="*/ 0 h 21411"/>
                      <a:gd name="T4" fmla="*/ 21600 w 21600"/>
                      <a:gd name="T5" fmla="*/ 0 h 21411"/>
                    </a:gdLst>
                    <a:ahLst/>
                    <a:cxnLst>
                      <a:cxn ang="0">
                        <a:pos x="T0" y="T1"/>
                      </a:cxn>
                      <a:cxn ang="0">
                        <a:pos x="T2" y="T3"/>
                      </a:cxn>
                      <a:cxn ang="0">
                        <a:pos x="T4" y="T5"/>
                      </a:cxn>
                    </a:cxnLst>
                    <a:rect l="0" t="0" r="r" b="b"/>
                    <a:pathLst>
                      <a:path w="21600" h="21411" fill="none" extrusionOk="0">
                        <a:moveTo>
                          <a:pt x="18745" y="21410"/>
                        </a:moveTo>
                        <a:cubicBezTo>
                          <a:pt x="8014" y="19979"/>
                          <a:pt x="0" y="10825"/>
                          <a:pt x="0" y="0"/>
                        </a:cubicBezTo>
                      </a:path>
                      <a:path w="21600" h="21411" stroke="0" extrusionOk="0">
                        <a:moveTo>
                          <a:pt x="18745" y="21410"/>
                        </a:moveTo>
                        <a:cubicBezTo>
                          <a:pt x="8014" y="19979"/>
                          <a:pt x="0" y="10825"/>
                          <a:pt x="0" y="0"/>
                        </a:cubicBezTo>
                        <a:lnTo>
                          <a:pt x="21600" y="0"/>
                        </a:lnTo>
                        <a:close/>
                      </a:path>
                    </a:pathLst>
                  </a:custGeom>
                  <a:solidFill>
                    <a:srgbClr val="C0C0C0"/>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3790" name="Group 238"/>
                <p:cNvGrpSpPr>
                  <a:grpSpLocks/>
                </p:cNvGrpSpPr>
                <p:nvPr/>
              </p:nvGrpSpPr>
              <p:grpSpPr bwMode="auto">
                <a:xfrm>
                  <a:off x="876" y="3104"/>
                  <a:ext cx="411" cy="340"/>
                  <a:chOff x="876" y="3104"/>
                  <a:chExt cx="411" cy="340"/>
                </a:xfrm>
              </p:grpSpPr>
              <p:grpSp>
                <p:nvGrpSpPr>
                  <p:cNvPr id="23785" name="Group 233"/>
                  <p:cNvGrpSpPr>
                    <a:grpSpLocks/>
                  </p:cNvGrpSpPr>
                  <p:nvPr/>
                </p:nvGrpSpPr>
                <p:grpSpPr bwMode="auto">
                  <a:xfrm>
                    <a:off x="876" y="3104"/>
                    <a:ext cx="411" cy="340"/>
                    <a:chOff x="876" y="3104"/>
                    <a:chExt cx="411" cy="340"/>
                  </a:xfrm>
                </p:grpSpPr>
                <p:sp>
                  <p:nvSpPr>
                    <p:cNvPr id="23781" name="Freeform 229"/>
                    <p:cNvSpPr>
                      <a:spLocks/>
                    </p:cNvSpPr>
                    <p:nvPr/>
                  </p:nvSpPr>
                  <p:spPr bwMode="auto">
                    <a:xfrm>
                      <a:off x="892" y="3104"/>
                      <a:ext cx="394" cy="1"/>
                    </a:xfrm>
                    <a:custGeom>
                      <a:avLst/>
                      <a:gdLst>
                        <a:gd name="T0" fmla="*/ 0 w 394"/>
                        <a:gd name="T1" fmla="*/ 0 h 1"/>
                        <a:gd name="T2" fmla="*/ 393 w 394"/>
                        <a:gd name="T3" fmla="*/ 0 h 1"/>
                        <a:gd name="T4" fmla="*/ 384 w 394"/>
                        <a:gd name="T5" fmla="*/ 0 h 1"/>
                        <a:gd name="T6" fmla="*/ 9 w 394"/>
                        <a:gd name="T7" fmla="*/ 0 h 1"/>
                        <a:gd name="T8" fmla="*/ 0 w 394"/>
                        <a:gd name="T9" fmla="*/ 0 h 1"/>
                      </a:gdLst>
                      <a:ahLst/>
                      <a:cxnLst>
                        <a:cxn ang="0">
                          <a:pos x="T0" y="T1"/>
                        </a:cxn>
                        <a:cxn ang="0">
                          <a:pos x="T2" y="T3"/>
                        </a:cxn>
                        <a:cxn ang="0">
                          <a:pos x="T4" y="T5"/>
                        </a:cxn>
                        <a:cxn ang="0">
                          <a:pos x="T6" y="T7"/>
                        </a:cxn>
                        <a:cxn ang="0">
                          <a:pos x="T8" y="T9"/>
                        </a:cxn>
                      </a:cxnLst>
                      <a:rect l="0" t="0" r="r" b="b"/>
                      <a:pathLst>
                        <a:path w="394" h="1">
                          <a:moveTo>
                            <a:pt x="0" y="0"/>
                          </a:moveTo>
                          <a:lnTo>
                            <a:pt x="393" y="0"/>
                          </a:lnTo>
                          <a:lnTo>
                            <a:pt x="384" y="0"/>
                          </a:lnTo>
                          <a:lnTo>
                            <a:pt x="9" y="0"/>
                          </a:lnTo>
                          <a:lnTo>
                            <a:pt x="0" y="0"/>
                          </a:lnTo>
                        </a:path>
                      </a:pathLst>
                    </a:custGeom>
                    <a:solidFill>
                      <a:srgbClr val="808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82" name="Freeform 230"/>
                    <p:cNvSpPr>
                      <a:spLocks/>
                    </p:cNvSpPr>
                    <p:nvPr/>
                  </p:nvSpPr>
                  <p:spPr bwMode="auto">
                    <a:xfrm>
                      <a:off x="1268" y="3104"/>
                      <a:ext cx="19" cy="340"/>
                    </a:xfrm>
                    <a:custGeom>
                      <a:avLst/>
                      <a:gdLst>
                        <a:gd name="T0" fmla="*/ 11 w 19"/>
                        <a:gd name="T1" fmla="*/ 7 h 340"/>
                        <a:gd name="T2" fmla="*/ 18 w 19"/>
                        <a:gd name="T3" fmla="*/ 0 h 340"/>
                        <a:gd name="T4" fmla="*/ 12 w 19"/>
                        <a:gd name="T5" fmla="*/ 185 h 340"/>
                        <a:gd name="T6" fmla="*/ 6 w 19"/>
                        <a:gd name="T7" fmla="*/ 339 h 340"/>
                        <a:gd name="T8" fmla="*/ 0 w 19"/>
                        <a:gd name="T9" fmla="*/ 329 h 340"/>
                        <a:gd name="T10" fmla="*/ 11 w 19"/>
                        <a:gd name="T11" fmla="*/ 7 h 340"/>
                      </a:gdLst>
                      <a:ahLst/>
                      <a:cxnLst>
                        <a:cxn ang="0">
                          <a:pos x="T0" y="T1"/>
                        </a:cxn>
                        <a:cxn ang="0">
                          <a:pos x="T2" y="T3"/>
                        </a:cxn>
                        <a:cxn ang="0">
                          <a:pos x="T4" y="T5"/>
                        </a:cxn>
                        <a:cxn ang="0">
                          <a:pos x="T6" y="T7"/>
                        </a:cxn>
                        <a:cxn ang="0">
                          <a:pos x="T8" y="T9"/>
                        </a:cxn>
                        <a:cxn ang="0">
                          <a:pos x="T10" y="T11"/>
                        </a:cxn>
                      </a:cxnLst>
                      <a:rect l="0" t="0" r="r" b="b"/>
                      <a:pathLst>
                        <a:path w="19" h="340">
                          <a:moveTo>
                            <a:pt x="11" y="7"/>
                          </a:moveTo>
                          <a:lnTo>
                            <a:pt x="18" y="0"/>
                          </a:lnTo>
                          <a:lnTo>
                            <a:pt x="12" y="185"/>
                          </a:lnTo>
                          <a:lnTo>
                            <a:pt x="6" y="339"/>
                          </a:lnTo>
                          <a:lnTo>
                            <a:pt x="0" y="329"/>
                          </a:lnTo>
                          <a:lnTo>
                            <a:pt x="11" y="7"/>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83" name="Freeform 231"/>
                    <p:cNvSpPr>
                      <a:spLocks/>
                    </p:cNvSpPr>
                    <p:nvPr/>
                  </p:nvSpPr>
                  <p:spPr bwMode="auto">
                    <a:xfrm>
                      <a:off x="876" y="3423"/>
                      <a:ext cx="394" cy="21"/>
                    </a:xfrm>
                    <a:custGeom>
                      <a:avLst/>
                      <a:gdLst>
                        <a:gd name="T0" fmla="*/ 9 w 394"/>
                        <a:gd name="T1" fmla="*/ 0 h 21"/>
                        <a:gd name="T2" fmla="*/ 0 w 394"/>
                        <a:gd name="T3" fmla="*/ 6 h 21"/>
                        <a:gd name="T4" fmla="*/ 393 w 394"/>
                        <a:gd name="T5" fmla="*/ 20 h 21"/>
                        <a:gd name="T6" fmla="*/ 384 w 394"/>
                        <a:gd name="T7" fmla="*/ 14 h 21"/>
                        <a:gd name="T8" fmla="*/ 9 w 394"/>
                        <a:gd name="T9" fmla="*/ 0 h 21"/>
                      </a:gdLst>
                      <a:ahLst/>
                      <a:cxnLst>
                        <a:cxn ang="0">
                          <a:pos x="T0" y="T1"/>
                        </a:cxn>
                        <a:cxn ang="0">
                          <a:pos x="T2" y="T3"/>
                        </a:cxn>
                        <a:cxn ang="0">
                          <a:pos x="T4" y="T5"/>
                        </a:cxn>
                        <a:cxn ang="0">
                          <a:pos x="T6" y="T7"/>
                        </a:cxn>
                        <a:cxn ang="0">
                          <a:pos x="T8" y="T9"/>
                        </a:cxn>
                      </a:cxnLst>
                      <a:rect l="0" t="0" r="r" b="b"/>
                      <a:pathLst>
                        <a:path w="394" h="21">
                          <a:moveTo>
                            <a:pt x="9" y="0"/>
                          </a:moveTo>
                          <a:lnTo>
                            <a:pt x="0" y="6"/>
                          </a:lnTo>
                          <a:lnTo>
                            <a:pt x="393" y="20"/>
                          </a:lnTo>
                          <a:lnTo>
                            <a:pt x="384" y="14"/>
                          </a:lnTo>
                          <a:lnTo>
                            <a:pt x="9" y="0"/>
                          </a:lnTo>
                        </a:path>
                      </a:pathLst>
                    </a:custGeom>
                    <a:solidFill>
                      <a:srgbClr val="DFDFD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84" name="Freeform 232"/>
                    <p:cNvSpPr>
                      <a:spLocks/>
                    </p:cNvSpPr>
                    <p:nvPr/>
                  </p:nvSpPr>
                  <p:spPr bwMode="auto">
                    <a:xfrm>
                      <a:off x="876" y="3105"/>
                      <a:ext cx="18" cy="320"/>
                    </a:xfrm>
                    <a:custGeom>
                      <a:avLst/>
                      <a:gdLst>
                        <a:gd name="T0" fmla="*/ 11 w 18"/>
                        <a:gd name="T1" fmla="*/ 0 h 320"/>
                        <a:gd name="T2" fmla="*/ 17 w 18"/>
                        <a:gd name="T3" fmla="*/ 7 h 320"/>
                        <a:gd name="T4" fmla="*/ 6 w 18"/>
                        <a:gd name="T5" fmla="*/ 310 h 320"/>
                        <a:gd name="T6" fmla="*/ 0 w 18"/>
                        <a:gd name="T7" fmla="*/ 319 h 320"/>
                        <a:gd name="T8" fmla="*/ 11 w 18"/>
                        <a:gd name="T9" fmla="*/ 0 h 320"/>
                      </a:gdLst>
                      <a:ahLst/>
                      <a:cxnLst>
                        <a:cxn ang="0">
                          <a:pos x="T0" y="T1"/>
                        </a:cxn>
                        <a:cxn ang="0">
                          <a:pos x="T2" y="T3"/>
                        </a:cxn>
                        <a:cxn ang="0">
                          <a:pos x="T4" y="T5"/>
                        </a:cxn>
                        <a:cxn ang="0">
                          <a:pos x="T6" y="T7"/>
                        </a:cxn>
                        <a:cxn ang="0">
                          <a:pos x="T8" y="T9"/>
                        </a:cxn>
                      </a:cxnLst>
                      <a:rect l="0" t="0" r="r" b="b"/>
                      <a:pathLst>
                        <a:path w="18" h="320">
                          <a:moveTo>
                            <a:pt x="11" y="0"/>
                          </a:moveTo>
                          <a:lnTo>
                            <a:pt x="17" y="7"/>
                          </a:lnTo>
                          <a:lnTo>
                            <a:pt x="6" y="310"/>
                          </a:lnTo>
                          <a:lnTo>
                            <a:pt x="0" y="319"/>
                          </a:lnTo>
                          <a:lnTo>
                            <a:pt x="11" y="0"/>
                          </a:lnTo>
                        </a:path>
                      </a:pathLst>
                    </a:custGeom>
                    <a:solidFill>
                      <a:srgbClr val="BFBF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3789" name="Group 237"/>
                  <p:cNvGrpSpPr>
                    <a:grpSpLocks/>
                  </p:cNvGrpSpPr>
                  <p:nvPr/>
                </p:nvGrpSpPr>
                <p:grpSpPr bwMode="auto">
                  <a:xfrm>
                    <a:off x="885" y="3112"/>
                    <a:ext cx="392" cy="323"/>
                    <a:chOff x="885" y="3112"/>
                    <a:chExt cx="392" cy="323"/>
                  </a:xfrm>
                </p:grpSpPr>
                <p:sp>
                  <p:nvSpPr>
                    <p:cNvPr id="23786" name="Freeform 234"/>
                    <p:cNvSpPr>
                      <a:spLocks/>
                    </p:cNvSpPr>
                    <p:nvPr/>
                  </p:nvSpPr>
                  <p:spPr bwMode="auto">
                    <a:xfrm>
                      <a:off x="885" y="3112"/>
                      <a:ext cx="392" cy="323"/>
                    </a:xfrm>
                    <a:custGeom>
                      <a:avLst/>
                      <a:gdLst>
                        <a:gd name="T0" fmla="*/ 16 w 392"/>
                        <a:gd name="T1" fmla="*/ 0 h 323"/>
                        <a:gd name="T2" fmla="*/ 391 w 392"/>
                        <a:gd name="T3" fmla="*/ 0 h 323"/>
                        <a:gd name="T4" fmla="*/ 375 w 392"/>
                        <a:gd name="T5" fmla="*/ 322 h 323"/>
                        <a:gd name="T6" fmla="*/ 0 w 392"/>
                        <a:gd name="T7" fmla="*/ 303 h 323"/>
                        <a:gd name="T8" fmla="*/ 16 w 392"/>
                        <a:gd name="T9" fmla="*/ 0 h 323"/>
                      </a:gdLst>
                      <a:ahLst/>
                      <a:cxnLst>
                        <a:cxn ang="0">
                          <a:pos x="T0" y="T1"/>
                        </a:cxn>
                        <a:cxn ang="0">
                          <a:pos x="T2" y="T3"/>
                        </a:cxn>
                        <a:cxn ang="0">
                          <a:pos x="T4" y="T5"/>
                        </a:cxn>
                        <a:cxn ang="0">
                          <a:pos x="T6" y="T7"/>
                        </a:cxn>
                        <a:cxn ang="0">
                          <a:pos x="T8" y="T9"/>
                        </a:cxn>
                      </a:cxnLst>
                      <a:rect l="0" t="0" r="r" b="b"/>
                      <a:pathLst>
                        <a:path w="392" h="323">
                          <a:moveTo>
                            <a:pt x="16" y="0"/>
                          </a:moveTo>
                          <a:lnTo>
                            <a:pt x="391" y="0"/>
                          </a:lnTo>
                          <a:lnTo>
                            <a:pt x="375" y="322"/>
                          </a:lnTo>
                          <a:lnTo>
                            <a:pt x="0" y="303"/>
                          </a:lnTo>
                          <a:lnTo>
                            <a:pt x="16"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87" name="Freeform 235"/>
                    <p:cNvSpPr>
                      <a:spLocks/>
                    </p:cNvSpPr>
                    <p:nvPr/>
                  </p:nvSpPr>
                  <p:spPr bwMode="auto">
                    <a:xfrm>
                      <a:off x="898" y="3125"/>
                      <a:ext cx="366" cy="298"/>
                    </a:xfrm>
                    <a:custGeom>
                      <a:avLst/>
                      <a:gdLst>
                        <a:gd name="T0" fmla="*/ 14 w 366"/>
                        <a:gd name="T1" fmla="*/ 0 h 298"/>
                        <a:gd name="T2" fmla="*/ 365 w 366"/>
                        <a:gd name="T3" fmla="*/ 0 h 298"/>
                        <a:gd name="T4" fmla="*/ 349 w 366"/>
                        <a:gd name="T5" fmla="*/ 297 h 298"/>
                        <a:gd name="T6" fmla="*/ 0 w 366"/>
                        <a:gd name="T7" fmla="*/ 281 h 298"/>
                        <a:gd name="T8" fmla="*/ 14 w 366"/>
                        <a:gd name="T9" fmla="*/ 0 h 298"/>
                      </a:gdLst>
                      <a:ahLst/>
                      <a:cxnLst>
                        <a:cxn ang="0">
                          <a:pos x="T0" y="T1"/>
                        </a:cxn>
                        <a:cxn ang="0">
                          <a:pos x="T2" y="T3"/>
                        </a:cxn>
                        <a:cxn ang="0">
                          <a:pos x="T4" y="T5"/>
                        </a:cxn>
                        <a:cxn ang="0">
                          <a:pos x="T6" y="T7"/>
                        </a:cxn>
                        <a:cxn ang="0">
                          <a:pos x="T8" y="T9"/>
                        </a:cxn>
                      </a:cxnLst>
                      <a:rect l="0" t="0" r="r" b="b"/>
                      <a:pathLst>
                        <a:path w="366" h="298">
                          <a:moveTo>
                            <a:pt x="14" y="0"/>
                          </a:moveTo>
                          <a:lnTo>
                            <a:pt x="365" y="0"/>
                          </a:lnTo>
                          <a:lnTo>
                            <a:pt x="349" y="297"/>
                          </a:lnTo>
                          <a:lnTo>
                            <a:pt x="0" y="281"/>
                          </a:lnTo>
                          <a:lnTo>
                            <a:pt x="14" y="0"/>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88" name="Freeform 236"/>
                    <p:cNvSpPr>
                      <a:spLocks/>
                    </p:cNvSpPr>
                    <p:nvPr/>
                  </p:nvSpPr>
                  <p:spPr bwMode="auto">
                    <a:xfrm>
                      <a:off x="904" y="3143"/>
                      <a:ext cx="345" cy="268"/>
                    </a:xfrm>
                    <a:custGeom>
                      <a:avLst/>
                      <a:gdLst>
                        <a:gd name="T0" fmla="*/ 13 w 345"/>
                        <a:gd name="T1" fmla="*/ 0 h 268"/>
                        <a:gd name="T2" fmla="*/ 344 w 345"/>
                        <a:gd name="T3" fmla="*/ 0 h 268"/>
                        <a:gd name="T4" fmla="*/ 329 w 345"/>
                        <a:gd name="T5" fmla="*/ 267 h 268"/>
                        <a:gd name="T6" fmla="*/ 0 w 345"/>
                        <a:gd name="T7" fmla="*/ 253 h 268"/>
                        <a:gd name="T8" fmla="*/ 13 w 345"/>
                        <a:gd name="T9" fmla="*/ 0 h 268"/>
                      </a:gdLst>
                      <a:ahLst/>
                      <a:cxnLst>
                        <a:cxn ang="0">
                          <a:pos x="T0" y="T1"/>
                        </a:cxn>
                        <a:cxn ang="0">
                          <a:pos x="T2" y="T3"/>
                        </a:cxn>
                        <a:cxn ang="0">
                          <a:pos x="T4" y="T5"/>
                        </a:cxn>
                        <a:cxn ang="0">
                          <a:pos x="T6" y="T7"/>
                        </a:cxn>
                        <a:cxn ang="0">
                          <a:pos x="T8" y="T9"/>
                        </a:cxn>
                      </a:cxnLst>
                      <a:rect l="0" t="0" r="r" b="b"/>
                      <a:pathLst>
                        <a:path w="345" h="268">
                          <a:moveTo>
                            <a:pt x="13" y="0"/>
                          </a:moveTo>
                          <a:lnTo>
                            <a:pt x="344" y="0"/>
                          </a:lnTo>
                          <a:lnTo>
                            <a:pt x="329" y="267"/>
                          </a:lnTo>
                          <a:lnTo>
                            <a:pt x="0" y="253"/>
                          </a:lnTo>
                          <a:lnTo>
                            <a:pt x="13" y="0"/>
                          </a:lnTo>
                        </a:path>
                      </a:pathLst>
                    </a:custGeom>
                    <a:solidFill>
                      <a:srgbClr val="0000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grpSp>
          <p:sp>
            <p:nvSpPr>
              <p:cNvPr id="23792" name="Freeform 240"/>
              <p:cNvSpPr>
                <a:spLocks/>
              </p:cNvSpPr>
              <p:nvPr/>
            </p:nvSpPr>
            <p:spPr bwMode="auto">
              <a:xfrm>
                <a:off x="1259" y="3494"/>
                <a:ext cx="17" cy="1"/>
              </a:xfrm>
              <a:custGeom>
                <a:avLst/>
                <a:gdLst>
                  <a:gd name="T0" fmla="*/ 0 w 17"/>
                  <a:gd name="T1" fmla="*/ 0 h 1"/>
                  <a:gd name="T2" fmla="*/ 16 w 17"/>
                  <a:gd name="T3" fmla="*/ 0 h 1"/>
                  <a:gd name="T4" fmla="*/ 16 w 17"/>
                  <a:gd name="T5" fmla="*/ 0 h 1"/>
                  <a:gd name="T6" fmla="*/ 0 w 17"/>
                  <a:gd name="T7" fmla="*/ 0 h 1"/>
                  <a:gd name="T8" fmla="*/ 0 w 17"/>
                  <a:gd name="T9" fmla="*/ 0 h 1"/>
                </a:gdLst>
                <a:ahLst/>
                <a:cxnLst>
                  <a:cxn ang="0">
                    <a:pos x="T0" y="T1"/>
                  </a:cxn>
                  <a:cxn ang="0">
                    <a:pos x="T2" y="T3"/>
                  </a:cxn>
                  <a:cxn ang="0">
                    <a:pos x="T4" y="T5"/>
                  </a:cxn>
                  <a:cxn ang="0">
                    <a:pos x="T6" y="T7"/>
                  </a:cxn>
                  <a:cxn ang="0">
                    <a:pos x="T8" y="T9"/>
                  </a:cxn>
                </a:cxnLst>
                <a:rect l="0" t="0" r="r" b="b"/>
                <a:pathLst>
                  <a:path w="17" h="1">
                    <a:moveTo>
                      <a:pt x="0" y="0"/>
                    </a:moveTo>
                    <a:lnTo>
                      <a:pt x="16" y="0"/>
                    </a:lnTo>
                    <a:lnTo>
                      <a:pt x="16" y="0"/>
                    </a:lnTo>
                    <a:lnTo>
                      <a:pt x="0" y="0"/>
                    </a:lnTo>
                    <a:lnTo>
                      <a:pt x="0" y="0"/>
                    </a:lnTo>
                  </a:path>
                </a:pathLst>
              </a:custGeom>
              <a:solidFill>
                <a:srgbClr val="008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3852" name="Group 300"/>
            <p:cNvGrpSpPr>
              <a:grpSpLocks/>
            </p:cNvGrpSpPr>
            <p:nvPr/>
          </p:nvGrpSpPr>
          <p:grpSpPr bwMode="auto">
            <a:xfrm>
              <a:off x="603" y="3697"/>
              <a:ext cx="777" cy="169"/>
              <a:chOff x="603" y="3697"/>
              <a:chExt cx="777" cy="169"/>
            </a:xfrm>
          </p:grpSpPr>
          <p:sp>
            <p:nvSpPr>
              <p:cNvPr id="23794" name="Freeform 242"/>
              <p:cNvSpPr>
                <a:spLocks/>
              </p:cNvSpPr>
              <p:nvPr/>
            </p:nvSpPr>
            <p:spPr bwMode="auto">
              <a:xfrm>
                <a:off x="1139" y="3750"/>
                <a:ext cx="180" cy="70"/>
              </a:xfrm>
              <a:custGeom>
                <a:avLst/>
                <a:gdLst>
                  <a:gd name="T0" fmla="*/ 69 w 180"/>
                  <a:gd name="T1" fmla="*/ 0 h 70"/>
                  <a:gd name="T2" fmla="*/ 28 w 180"/>
                  <a:gd name="T3" fmla="*/ 40 h 70"/>
                  <a:gd name="T4" fmla="*/ 0 w 180"/>
                  <a:gd name="T5" fmla="*/ 57 h 70"/>
                  <a:gd name="T6" fmla="*/ 118 w 180"/>
                  <a:gd name="T7" fmla="*/ 69 h 70"/>
                  <a:gd name="T8" fmla="*/ 145 w 180"/>
                  <a:gd name="T9" fmla="*/ 47 h 70"/>
                  <a:gd name="T10" fmla="*/ 179 w 180"/>
                  <a:gd name="T11" fmla="*/ 9 h 70"/>
                  <a:gd name="T12" fmla="*/ 69 w 180"/>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180" h="70">
                    <a:moveTo>
                      <a:pt x="69" y="0"/>
                    </a:moveTo>
                    <a:lnTo>
                      <a:pt x="28" y="40"/>
                    </a:lnTo>
                    <a:lnTo>
                      <a:pt x="0" y="57"/>
                    </a:lnTo>
                    <a:lnTo>
                      <a:pt x="118" y="69"/>
                    </a:lnTo>
                    <a:lnTo>
                      <a:pt x="145" y="47"/>
                    </a:lnTo>
                    <a:lnTo>
                      <a:pt x="179" y="9"/>
                    </a:lnTo>
                    <a:lnTo>
                      <a:pt x="69" y="0"/>
                    </a:lnTo>
                  </a:path>
                </a:pathLst>
              </a:custGeom>
              <a:solidFill>
                <a:srgbClr val="808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23851" name="Group 299"/>
              <p:cNvGrpSpPr>
                <a:grpSpLocks/>
              </p:cNvGrpSpPr>
              <p:nvPr/>
            </p:nvGrpSpPr>
            <p:grpSpPr bwMode="auto">
              <a:xfrm>
                <a:off x="603" y="3697"/>
                <a:ext cx="777" cy="169"/>
                <a:chOff x="603" y="3697"/>
                <a:chExt cx="777" cy="169"/>
              </a:xfrm>
            </p:grpSpPr>
            <p:sp>
              <p:nvSpPr>
                <p:cNvPr id="23795" name="Freeform 243"/>
                <p:cNvSpPr>
                  <a:spLocks/>
                </p:cNvSpPr>
                <p:nvPr/>
              </p:nvSpPr>
              <p:spPr bwMode="auto">
                <a:xfrm>
                  <a:off x="603" y="3766"/>
                  <a:ext cx="681" cy="100"/>
                </a:xfrm>
                <a:custGeom>
                  <a:avLst/>
                  <a:gdLst>
                    <a:gd name="T0" fmla="*/ 0 w 681"/>
                    <a:gd name="T1" fmla="*/ 0 h 100"/>
                    <a:gd name="T2" fmla="*/ 0 w 681"/>
                    <a:gd name="T3" fmla="*/ 26 h 100"/>
                    <a:gd name="T4" fmla="*/ 680 w 681"/>
                    <a:gd name="T5" fmla="*/ 99 h 100"/>
                    <a:gd name="T6" fmla="*/ 679 w 681"/>
                    <a:gd name="T7" fmla="*/ 73 h 100"/>
                    <a:gd name="T8" fmla="*/ 0 w 681"/>
                    <a:gd name="T9" fmla="*/ 0 h 100"/>
                  </a:gdLst>
                  <a:ahLst/>
                  <a:cxnLst>
                    <a:cxn ang="0">
                      <a:pos x="T0" y="T1"/>
                    </a:cxn>
                    <a:cxn ang="0">
                      <a:pos x="T2" y="T3"/>
                    </a:cxn>
                    <a:cxn ang="0">
                      <a:pos x="T4" y="T5"/>
                    </a:cxn>
                    <a:cxn ang="0">
                      <a:pos x="T6" y="T7"/>
                    </a:cxn>
                    <a:cxn ang="0">
                      <a:pos x="T8" y="T9"/>
                    </a:cxn>
                  </a:cxnLst>
                  <a:rect l="0" t="0" r="r" b="b"/>
                  <a:pathLst>
                    <a:path w="681" h="100">
                      <a:moveTo>
                        <a:pt x="0" y="0"/>
                      </a:moveTo>
                      <a:lnTo>
                        <a:pt x="0" y="26"/>
                      </a:lnTo>
                      <a:lnTo>
                        <a:pt x="680" y="99"/>
                      </a:lnTo>
                      <a:lnTo>
                        <a:pt x="679" y="73"/>
                      </a:lnTo>
                      <a:lnTo>
                        <a:pt x="0" y="0"/>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96" name="Freeform 244"/>
                <p:cNvSpPr>
                  <a:spLocks/>
                </p:cNvSpPr>
                <p:nvPr/>
              </p:nvSpPr>
              <p:spPr bwMode="auto">
                <a:xfrm>
                  <a:off x="1290" y="3752"/>
                  <a:ext cx="84" cy="114"/>
                </a:xfrm>
                <a:custGeom>
                  <a:avLst/>
                  <a:gdLst>
                    <a:gd name="T0" fmla="*/ 0 w 84"/>
                    <a:gd name="T1" fmla="*/ 88 h 114"/>
                    <a:gd name="T2" fmla="*/ 0 w 84"/>
                    <a:gd name="T3" fmla="*/ 113 h 114"/>
                    <a:gd name="T4" fmla="*/ 36 w 84"/>
                    <a:gd name="T5" fmla="*/ 87 h 114"/>
                    <a:gd name="T6" fmla="*/ 51 w 84"/>
                    <a:gd name="T7" fmla="*/ 72 h 114"/>
                    <a:gd name="T8" fmla="*/ 83 w 84"/>
                    <a:gd name="T9" fmla="*/ 32 h 114"/>
                    <a:gd name="T10" fmla="*/ 83 w 84"/>
                    <a:gd name="T11" fmla="*/ 0 h 114"/>
                    <a:gd name="T12" fmla="*/ 41 w 84"/>
                    <a:gd name="T13" fmla="*/ 53 h 114"/>
                    <a:gd name="T14" fmla="*/ 0 w 84"/>
                    <a:gd name="T15" fmla="*/ 88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14">
                      <a:moveTo>
                        <a:pt x="0" y="88"/>
                      </a:moveTo>
                      <a:lnTo>
                        <a:pt x="0" y="113"/>
                      </a:lnTo>
                      <a:lnTo>
                        <a:pt x="36" y="87"/>
                      </a:lnTo>
                      <a:lnTo>
                        <a:pt x="51" y="72"/>
                      </a:lnTo>
                      <a:lnTo>
                        <a:pt x="83" y="32"/>
                      </a:lnTo>
                      <a:lnTo>
                        <a:pt x="83" y="0"/>
                      </a:lnTo>
                      <a:lnTo>
                        <a:pt x="41" y="53"/>
                      </a:lnTo>
                      <a:lnTo>
                        <a:pt x="0" y="88"/>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797" name="Line 245"/>
                <p:cNvSpPr>
                  <a:spLocks noChangeShapeType="1"/>
                </p:cNvSpPr>
                <p:nvPr/>
              </p:nvSpPr>
              <p:spPr bwMode="auto">
                <a:xfrm>
                  <a:off x="604" y="3775"/>
                  <a:ext cx="688" cy="77"/>
                </a:xfrm>
                <a:prstGeom prst="line">
                  <a:avLst/>
                </a:prstGeom>
                <a:noFill/>
                <a:ln w="12700">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23847" name="Group 295"/>
                <p:cNvGrpSpPr>
                  <a:grpSpLocks/>
                </p:cNvGrpSpPr>
                <p:nvPr/>
              </p:nvGrpSpPr>
              <p:grpSpPr bwMode="auto">
                <a:xfrm>
                  <a:off x="648" y="3697"/>
                  <a:ext cx="662" cy="131"/>
                  <a:chOff x="648" y="3697"/>
                  <a:chExt cx="662" cy="131"/>
                </a:xfrm>
              </p:grpSpPr>
              <p:sp>
                <p:nvSpPr>
                  <p:cNvPr id="23798" name="Freeform 246"/>
                  <p:cNvSpPr>
                    <a:spLocks/>
                  </p:cNvSpPr>
                  <p:nvPr/>
                </p:nvSpPr>
                <p:spPr bwMode="auto">
                  <a:xfrm>
                    <a:off x="648" y="3702"/>
                    <a:ext cx="502" cy="99"/>
                  </a:xfrm>
                  <a:custGeom>
                    <a:avLst/>
                    <a:gdLst>
                      <a:gd name="T0" fmla="*/ 87 w 502"/>
                      <a:gd name="T1" fmla="*/ 0 h 99"/>
                      <a:gd name="T2" fmla="*/ 27 w 502"/>
                      <a:gd name="T3" fmla="*/ 43 h 99"/>
                      <a:gd name="T4" fmla="*/ 0 w 502"/>
                      <a:gd name="T5" fmla="*/ 56 h 99"/>
                      <a:gd name="T6" fmla="*/ 425 w 502"/>
                      <a:gd name="T7" fmla="*/ 98 h 99"/>
                      <a:gd name="T8" fmla="*/ 456 w 502"/>
                      <a:gd name="T9" fmla="*/ 79 h 99"/>
                      <a:gd name="T10" fmla="*/ 501 w 502"/>
                      <a:gd name="T11" fmla="*/ 40 h 99"/>
                      <a:gd name="T12" fmla="*/ 87 w 502"/>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502" h="99">
                        <a:moveTo>
                          <a:pt x="87" y="0"/>
                        </a:moveTo>
                        <a:lnTo>
                          <a:pt x="27" y="43"/>
                        </a:lnTo>
                        <a:lnTo>
                          <a:pt x="0" y="56"/>
                        </a:lnTo>
                        <a:lnTo>
                          <a:pt x="425" y="98"/>
                        </a:lnTo>
                        <a:lnTo>
                          <a:pt x="456" y="79"/>
                        </a:lnTo>
                        <a:lnTo>
                          <a:pt x="501" y="40"/>
                        </a:lnTo>
                        <a:lnTo>
                          <a:pt x="87" y="0"/>
                        </a:lnTo>
                      </a:path>
                    </a:pathLst>
                  </a:custGeom>
                  <a:solidFill>
                    <a:srgbClr val="808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nvGrpSpPr>
                  <p:cNvPr id="23846" name="Group 294"/>
                  <p:cNvGrpSpPr>
                    <a:grpSpLocks/>
                  </p:cNvGrpSpPr>
                  <p:nvPr/>
                </p:nvGrpSpPr>
                <p:grpSpPr bwMode="auto">
                  <a:xfrm>
                    <a:off x="661" y="3697"/>
                    <a:ext cx="649" cy="131"/>
                    <a:chOff x="661" y="3697"/>
                    <a:chExt cx="649" cy="131"/>
                  </a:xfrm>
                </p:grpSpPr>
                <p:grpSp>
                  <p:nvGrpSpPr>
                    <p:cNvPr id="23832" name="Group 280"/>
                    <p:cNvGrpSpPr>
                      <a:grpSpLocks/>
                    </p:cNvGrpSpPr>
                    <p:nvPr/>
                  </p:nvGrpSpPr>
                  <p:grpSpPr bwMode="auto">
                    <a:xfrm>
                      <a:off x="671" y="3697"/>
                      <a:ext cx="475" cy="108"/>
                      <a:chOff x="671" y="3697"/>
                      <a:chExt cx="475" cy="108"/>
                    </a:xfrm>
                  </p:grpSpPr>
                  <p:grpSp>
                    <p:nvGrpSpPr>
                      <p:cNvPr id="23801" name="Group 249"/>
                      <p:cNvGrpSpPr>
                        <a:grpSpLocks/>
                      </p:cNvGrpSpPr>
                      <p:nvPr/>
                    </p:nvGrpSpPr>
                    <p:grpSpPr bwMode="auto">
                      <a:xfrm>
                        <a:off x="671" y="3697"/>
                        <a:ext cx="100" cy="72"/>
                        <a:chOff x="671" y="3697"/>
                        <a:chExt cx="100" cy="72"/>
                      </a:xfrm>
                    </p:grpSpPr>
                    <p:sp>
                      <p:nvSpPr>
                        <p:cNvPr id="23799" name="Line 247"/>
                        <p:cNvSpPr>
                          <a:spLocks noChangeShapeType="1"/>
                        </p:cNvSpPr>
                        <p:nvPr/>
                      </p:nvSpPr>
                      <p:spPr bwMode="auto">
                        <a:xfrm flipV="1">
                          <a:off x="671" y="3752"/>
                          <a:ext cx="33" cy="17"/>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800" name="Line 248"/>
                        <p:cNvSpPr>
                          <a:spLocks noChangeShapeType="1"/>
                        </p:cNvSpPr>
                        <p:nvPr/>
                      </p:nvSpPr>
                      <p:spPr bwMode="auto">
                        <a:xfrm flipV="1">
                          <a:off x="704" y="3697"/>
                          <a:ext cx="67" cy="55"/>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3804" name="Group 252"/>
                      <p:cNvGrpSpPr>
                        <a:grpSpLocks/>
                      </p:cNvGrpSpPr>
                      <p:nvPr/>
                    </p:nvGrpSpPr>
                    <p:grpSpPr bwMode="auto">
                      <a:xfrm>
                        <a:off x="710" y="3701"/>
                        <a:ext cx="100" cy="72"/>
                        <a:chOff x="710" y="3701"/>
                        <a:chExt cx="100" cy="72"/>
                      </a:xfrm>
                    </p:grpSpPr>
                    <p:sp>
                      <p:nvSpPr>
                        <p:cNvPr id="23802" name="Line 250"/>
                        <p:cNvSpPr>
                          <a:spLocks noChangeShapeType="1"/>
                        </p:cNvSpPr>
                        <p:nvPr/>
                      </p:nvSpPr>
                      <p:spPr bwMode="auto">
                        <a:xfrm flipV="1">
                          <a:off x="710" y="3756"/>
                          <a:ext cx="32" cy="17"/>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803" name="Line 251"/>
                        <p:cNvSpPr>
                          <a:spLocks noChangeShapeType="1"/>
                        </p:cNvSpPr>
                        <p:nvPr/>
                      </p:nvSpPr>
                      <p:spPr bwMode="auto">
                        <a:xfrm flipV="1">
                          <a:off x="742" y="3701"/>
                          <a:ext cx="68" cy="55"/>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3807" name="Group 255"/>
                      <p:cNvGrpSpPr>
                        <a:grpSpLocks/>
                      </p:cNvGrpSpPr>
                      <p:nvPr/>
                    </p:nvGrpSpPr>
                    <p:grpSpPr bwMode="auto">
                      <a:xfrm>
                        <a:off x="750" y="3703"/>
                        <a:ext cx="99" cy="72"/>
                        <a:chOff x="750" y="3703"/>
                        <a:chExt cx="99" cy="72"/>
                      </a:xfrm>
                    </p:grpSpPr>
                    <p:sp>
                      <p:nvSpPr>
                        <p:cNvPr id="23805" name="Line 253"/>
                        <p:cNvSpPr>
                          <a:spLocks noChangeShapeType="1"/>
                        </p:cNvSpPr>
                        <p:nvPr/>
                      </p:nvSpPr>
                      <p:spPr bwMode="auto">
                        <a:xfrm flipV="1">
                          <a:off x="750" y="3759"/>
                          <a:ext cx="32" cy="16"/>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806" name="Line 254"/>
                        <p:cNvSpPr>
                          <a:spLocks noChangeShapeType="1"/>
                        </p:cNvSpPr>
                        <p:nvPr/>
                      </p:nvSpPr>
                      <p:spPr bwMode="auto">
                        <a:xfrm flipV="1">
                          <a:off x="782" y="3703"/>
                          <a:ext cx="67" cy="56"/>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3810" name="Group 258"/>
                      <p:cNvGrpSpPr>
                        <a:grpSpLocks/>
                      </p:cNvGrpSpPr>
                      <p:nvPr/>
                    </p:nvGrpSpPr>
                    <p:grpSpPr bwMode="auto">
                      <a:xfrm>
                        <a:off x="786" y="3708"/>
                        <a:ext cx="100" cy="73"/>
                        <a:chOff x="786" y="3708"/>
                        <a:chExt cx="100" cy="73"/>
                      </a:xfrm>
                    </p:grpSpPr>
                    <p:sp>
                      <p:nvSpPr>
                        <p:cNvPr id="23808" name="Line 256"/>
                        <p:cNvSpPr>
                          <a:spLocks noChangeShapeType="1"/>
                        </p:cNvSpPr>
                        <p:nvPr/>
                      </p:nvSpPr>
                      <p:spPr bwMode="auto">
                        <a:xfrm flipV="1">
                          <a:off x="786" y="3764"/>
                          <a:ext cx="33" cy="17"/>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809" name="Line 257"/>
                        <p:cNvSpPr>
                          <a:spLocks noChangeShapeType="1"/>
                        </p:cNvSpPr>
                        <p:nvPr/>
                      </p:nvSpPr>
                      <p:spPr bwMode="auto">
                        <a:xfrm flipV="1">
                          <a:off x="819" y="3708"/>
                          <a:ext cx="67" cy="56"/>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3813" name="Group 261"/>
                      <p:cNvGrpSpPr>
                        <a:grpSpLocks/>
                      </p:cNvGrpSpPr>
                      <p:nvPr/>
                    </p:nvGrpSpPr>
                    <p:grpSpPr bwMode="auto">
                      <a:xfrm>
                        <a:off x="826" y="3711"/>
                        <a:ext cx="99" cy="72"/>
                        <a:chOff x="826" y="3711"/>
                        <a:chExt cx="99" cy="72"/>
                      </a:xfrm>
                    </p:grpSpPr>
                    <p:sp>
                      <p:nvSpPr>
                        <p:cNvPr id="23811" name="Line 259"/>
                        <p:cNvSpPr>
                          <a:spLocks noChangeShapeType="1"/>
                        </p:cNvSpPr>
                        <p:nvPr/>
                      </p:nvSpPr>
                      <p:spPr bwMode="auto">
                        <a:xfrm flipV="1">
                          <a:off x="826" y="3766"/>
                          <a:ext cx="33" cy="17"/>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812" name="Line 260"/>
                        <p:cNvSpPr>
                          <a:spLocks noChangeShapeType="1"/>
                        </p:cNvSpPr>
                        <p:nvPr/>
                      </p:nvSpPr>
                      <p:spPr bwMode="auto">
                        <a:xfrm flipV="1">
                          <a:off x="859" y="3711"/>
                          <a:ext cx="66" cy="55"/>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3816" name="Group 264"/>
                      <p:cNvGrpSpPr>
                        <a:grpSpLocks/>
                      </p:cNvGrpSpPr>
                      <p:nvPr/>
                    </p:nvGrpSpPr>
                    <p:grpSpPr bwMode="auto">
                      <a:xfrm>
                        <a:off x="864" y="3714"/>
                        <a:ext cx="99" cy="72"/>
                        <a:chOff x="864" y="3714"/>
                        <a:chExt cx="99" cy="72"/>
                      </a:xfrm>
                    </p:grpSpPr>
                    <p:sp>
                      <p:nvSpPr>
                        <p:cNvPr id="23814" name="Line 262"/>
                        <p:cNvSpPr>
                          <a:spLocks noChangeShapeType="1"/>
                        </p:cNvSpPr>
                        <p:nvPr/>
                      </p:nvSpPr>
                      <p:spPr bwMode="auto">
                        <a:xfrm flipV="1">
                          <a:off x="864" y="3769"/>
                          <a:ext cx="32" cy="17"/>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815" name="Line 263"/>
                        <p:cNvSpPr>
                          <a:spLocks noChangeShapeType="1"/>
                        </p:cNvSpPr>
                        <p:nvPr/>
                      </p:nvSpPr>
                      <p:spPr bwMode="auto">
                        <a:xfrm flipV="1">
                          <a:off x="896" y="3714"/>
                          <a:ext cx="67" cy="55"/>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3819" name="Group 267"/>
                      <p:cNvGrpSpPr>
                        <a:grpSpLocks/>
                      </p:cNvGrpSpPr>
                      <p:nvPr/>
                    </p:nvGrpSpPr>
                    <p:grpSpPr bwMode="auto">
                      <a:xfrm>
                        <a:off x="901" y="3717"/>
                        <a:ext cx="99" cy="73"/>
                        <a:chOff x="901" y="3717"/>
                        <a:chExt cx="99" cy="73"/>
                      </a:xfrm>
                    </p:grpSpPr>
                    <p:sp>
                      <p:nvSpPr>
                        <p:cNvPr id="23817" name="Line 265"/>
                        <p:cNvSpPr>
                          <a:spLocks noChangeShapeType="1"/>
                        </p:cNvSpPr>
                        <p:nvPr/>
                      </p:nvSpPr>
                      <p:spPr bwMode="auto">
                        <a:xfrm flipV="1">
                          <a:off x="901" y="3773"/>
                          <a:ext cx="32" cy="17"/>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818" name="Line 266"/>
                        <p:cNvSpPr>
                          <a:spLocks noChangeShapeType="1"/>
                        </p:cNvSpPr>
                        <p:nvPr/>
                      </p:nvSpPr>
                      <p:spPr bwMode="auto">
                        <a:xfrm flipV="1">
                          <a:off x="933" y="3717"/>
                          <a:ext cx="67" cy="56"/>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3822" name="Group 270"/>
                      <p:cNvGrpSpPr>
                        <a:grpSpLocks/>
                      </p:cNvGrpSpPr>
                      <p:nvPr/>
                    </p:nvGrpSpPr>
                    <p:grpSpPr bwMode="auto">
                      <a:xfrm>
                        <a:off x="936" y="3723"/>
                        <a:ext cx="99" cy="72"/>
                        <a:chOff x="936" y="3723"/>
                        <a:chExt cx="99" cy="72"/>
                      </a:xfrm>
                    </p:grpSpPr>
                    <p:sp>
                      <p:nvSpPr>
                        <p:cNvPr id="23820" name="Line 268"/>
                        <p:cNvSpPr>
                          <a:spLocks noChangeShapeType="1"/>
                        </p:cNvSpPr>
                        <p:nvPr/>
                      </p:nvSpPr>
                      <p:spPr bwMode="auto">
                        <a:xfrm flipV="1">
                          <a:off x="936" y="3778"/>
                          <a:ext cx="32" cy="17"/>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821" name="Line 269"/>
                        <p:cNvSpPr>
                          <a:spLocks noChangeShapeType="1"/>
                        </p:cNvSpPr>
                        <p:nvPr/>
                      </p:nvSpPr>
                      <p:spPr bwMode="auto">
                        <a:xfrm flipV="1">
                          <a:off x="968" y="3723"/>
                          <a:ext cx="67" cy="55"/>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3825" name="Group 273"/>
                      <p:cNvGrpSpPr>
                        <a:grpSpLocks/>
                      </p:cNvGrpSpPr>
                      <p:nvPr/>
                    </p:nvGrpSpPr>
                    <p:grpSpPr bwMode="auto">
                      <a:xfrm>
                        <a:off x="973" y="3728"/>
                        <a:ext cx="99" cy="72"/>
                        <a:chOff x="973" y="3728"/>
                        <a:chExt cx="99" cy="72"/>
                      </a:xfrm>
                    </p:grpSpPr>
                    <p:sp>
                      <p:nvSpPr>
                        <p:cNvPr id="23823" name="Line 271"/>
                        <p:cNvSpPr>
                          <a:spLocks noChangeShapeType="1"/>
                        </p:cNvSpPr>
                        <p:nvPr/>
                      </p:nvSpPr>
                      <p:spPr bwMode="auto">
                        <a:xfrm flipV="1">
                          <a:off x="973" y="3783"/>
                          <a:ext cx="32" cy="17"/>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824" name="Line 272"/>
                        <p:cNvSpPr>
                          <a:spLocks noChangeShapeType="1"/>
                        </p:cNvSpPr>
                        <p:nvPr/>
                      </p:nvSpPr>
                      <p:spPr bwMode="auto">
                        <a:xfrm flipV="1">
                          <a:off x="1005" y="3728"/>
                          <a:ext cx="67" cy="55"/>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3828" name="Group 276"/>
                      <p:cNvGrpSpPr>
                        <a:grpSpLocks/>
                      </p:cNvGrpSpPr>
                      <p:nvPr/>
                    </p:nvGrpSpPr>
                    <p:grpSpPr bwMode="auto">
                      <a:xfrm>
                        <a:off x="1010" y="3730"/>
                        <a:ext cx="100" cy="73"/>
                        <a:chOff x="1010" y="3730"/>
                        <a:chExt cx="100" cy="73"/>
                      </a:xfrm>
                    </p:grpSpPr>
                    <p:sp>
                      <p:nvSpPr>
                        <p:cNvPr id="23826" name="Line 274"/>
                        <p:cNvSpPr>
                          <a:spLocks noChangeShapeType="1"/>
                        </p:cNvSpPr>
                        <p:nvPr/>
                      </p:nvSpPr>
                      <p:spPr bwMode="auto">
                        <a:xfrm flipV="1">
                          <a:off x="1010" y="3786"/>
                          <a:ext cx="33" cy="17"/>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827" name="Line 275"/>
                        <p:cNvSpPr>
                          <a:spLocks noChangeShapeType="1"/>
                        </p:cNvSpPr>
                        <p:nvPr/>
                      </p:nvSpPr>
                      <p:spPr bwMode="auto">
                        <a:xfrm flipV="1">
                          <a:off x="1043" y="3730"/>
                          <a:ext cx="67" cy="56"/>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3831" name="Group 279"/>
                      <p:cNvGrpSpPr>
                        <a:grpSpLocks/>
                      </p:cNvGrpSpPr>
                      <p:nvPr/>
                    </p:nvGrpSpPr>
                    <p:grpSpPr bwMode="auto">
                      <a:xfrm>
                        <a:off x="1047" y="3733"/>
                        <a:ext cx="99" cy="72"/>
                        <a:chOff x="1047" y="3733"/>
                        <a:chExt cx="99" cy="72"/>
                      </a:xfrm>
                    </p:grpSpPr>
                    <p:sp>
                      <p:nvSpPr>
                        <p:cNvPr id="23829" name="Line 277"/>
                        <p:cNvSpPr>
                          <a:spLocks noChangeShapeType="1"/>
                        </p:cNvSpPr>
                        <p:nvPr/>
                      </p:nvSpPr>
                      <p:spPr bwMode="auto">
                        <a:xfrm flipV="1">
                          <a:off x="1047" y="3788"/>
                          <a:ext cx="32" cy="17"/>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830" name="Line 278"/>
                        <p:cNvSpPr>
                          <a:spLocks noChangeShapeType="1"/>
                        </p:cNvSpPr>
                        <p:nvPr/>
                      </p:nvSpPr>
                      <p:spPr bwMode="auto">
                        <a:xfrm flipV="1">
                          <a:off x="1079" y="3733"/>
                          <a:ext cx="67" cy="55"/>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grpSp>
                  <p:nvGrpSpPr>
                    <p:cNvPr id="23842" name="Group 290"/>
                    <p:cNvGrpSpPr>
                      <a:grpSpLocks/>
                    </p:cNvGrpSpPr>
                    <p:nvPr/>
                  </p:nvGrpSpPr>
                  <p:grpSpPr bwMode="auto">
                    <a:xfrm>
                      <a:off x="1162" y="3745"/>
                      <a:ext cx="143" cy="83"/>
                      <a:chOff x="1162" y="3745"/>
                      <a:chExt cx="143" cy="83"/>
                    </a:xfrm>
                  </p:grpSpPr>
                  <p:grpSp>
                    <p:nvGrpSpPr>
                      <p:cNvPr id="23835" name="Group 283"/>
                      <p:cNvGrpSpPr>
                        <a:grpSpLocks/>
                      </p:cNvGrpSpPr>
                      <p:nvPr/>
                    </p:nvGrpSpPr>
                    <p:grpSpPr bwMode="auto">
                      <a:xfrm>
                        <a:off x="1222" y="3750"/>
                        <a:ext cx="83" cy="78"/>
                        <a:chOff x="1222" y="3750"/>
                        <a:chExt cx="83" cy="78"/>
                      </a:xfrm>
                    </p:grpSpPr>
                    <p:sp>
                      <p:nvSpPr>
                        <p:cNvPr id="23833" name="Line 281"/>
                        <p:cNvSpPr>
                          <a:spLocks noChangeShapeType="1"/>
                        </p:cNvSpPr>
                        <p:nvPr/>
                      </p:nvSpPr>
                      <p:spPr bwMode="auto">
                        <a:xfrm flipV="1">
                          <a:off x="1222" y="3808"/>
                          <a:ext cx="28" cy="20"/>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834" name="Line 282"/>
                        <p:cNvSpPr>
                          <a:spLocks noChangeShapeType="1"/>
                        </p:cNvSpPr>
                        <p:nvPr/>
                      </p:nvSpPr>
                      <p:spPr bwMode="auto">
                        <a:xfrm flipV="1">
                          <a:off x="1250" y="3750"/>
                          <a:ext cx="55" cy="58"/>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3838" name="Group 286"/>
                      <p:cNvGrpSpPr>
                        <a:grpSpLocks/>
                      </p:cNvGrpSpPr>
                      <p:nvPr/>
                    </p:nvGrpSpPr>
                    <p:grpSpPr bwMode="auto">
                      <a:xfrm>
                        <a:off x="1192" y="3746"/>
                        <a:ext cx="85" cy="80"/>
                        <a:chOff x="1192" y="3746"/>
                        <a:chExt cx="85" cy="80"/>
                      </a:xfrm>
                    </p:grpSpPr>
                    <p:sp>
                      <p:nvSpPr>
                        <p:cNvPr id="23836" name="Line 284"/>
                        <p:cNvSpPr>
                          <a:spLocks noChangeShapeType="1"/>
                        </p:cNvSpPr>
                        <p:nvPr/>
                      </p:nvSpPr>
                      <p:spPr bwMode="auto">
                        <a:xfrm flipV="1">
                          <a:off x="1192" y="3805"/>
                          <a:ext cx="28" cy="21"/>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837" name="Line 285"/>
                        <p:cNvSpPr>
                          <a:spLocks noChangeShapeType="1"/>
                        </p:cNvSpPr>
                        <p:nvPr/>
                      </p:nvSpPr>
                      <p:spPr bwMode="auto">
                        <a:xfrm flipV="1">
                          <a:off x="1220" y="3746"/>
                          <a:ext cx="57" cy="59"/>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23841" name="Group 289"/>
                      <p:cNvGrpSpPr>
                        <a:grpSpLocks/>
                      </p:cNvGrpSpPr>
                      <p:nvPr/>
                    </p:nvGrpSpPr>
                    <p:grpSpPr bwMode="auto">
                      <a:xfrm>
                        <a:off x="1162" y="3745"/>
                        <a:ext cx="83" cy="77"/>
                        <a:chOff x="1162" y="3745"/>
                        <a:chExt cx="83" cy="77"/>
                      </a:xfrm>
                    </p:grpSpPr>
                    <p:sp>
                      <p:nvSpPr>
                        <p:cNvPr id="23839" name="Line 287"/>
                        <p:cNvSpPr>
                          <a:spLocks noChangeShapeType="1"/>
                        </p:cNvSpPr>
                        <p:nvPr/>
                      </p:nvSpPr>
                      <p:spPr bwMode="auto">
                        <a:xfrm flipV="1">
                          <a:off x="1162" y="3801"/>
                          <a:ext cx="29" cy="21"/>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840" name="Line 288"/>
                        <p:cNvSpPr>
                          <a:spLocks noChangeShapeType="1"/>
                        </p:cNvSpPr>
                        <p:nvPr/>
                      </p:nvSpPr>
                      <p:spPr bwMode="auto">
                        <a:xfrm flipV="1">
                          <a:off x="1191" y="3745"/>
                          <a:ext cx="54" cy="56"/>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sp>
                  <p:nvSpPr>
                    <p:cNvPr id="23843" name="Line 291"/>
                    <p:cNvSpPr>
                      <a:spLocks noChangeShapeType="1"/>
                    </p:cNvSpPr>
                    <p:nvPr/>
                  </p:nvSpPr>
                  <p:spPr bwMode="auto">
                    <a:xfrm>
                      <a:off x="706" y="3719"/>
                      <a:ext cx="604" cy="58"/>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844" name="Line 292"/>
                    <p:cNvSpPr>
                      <a:spLocks noChangeShapeType="1"/>
                    </p:cNvSpPr>
                    <p:nvPr/>
                  </p:nvSpPr>
                  <p:spPr bwMode="auto">
                    <a:xfrm>
                      <a:off x="684" y="3734"/>
                      <a:ext cx="616" cy="60"/>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845" name="Line 293"/>
                    <p:cNvSpPr>
                      <a:spLocks noChangeShapeType="1"/>
                    </p:cNvSpPr>
                    <p:nvPr/>
                  </p:nvSpPr>
                  <p:spPr bwMode="auto">
                    <a:xfrm>
                      <a:off x="661" y="3750"/>
                      <a:ext cx="622" cy="64"/>
                    </a:xfrm>
                    <a:prstGeom prst="line">
                      <a:avLst/>
                    </a:prstGeom>
                    <a:noFill/>
                    <a:ln w="12700">
                      <a:solidFill>
                        <a:srgbClr val="DFDF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grpSp>
              <p:nvGrpSpPr>
                <p:cNvPr id="23850" name="Group 298"/>
                <p:cNvGrpSpPr>
                  <a:grpSpLocks/>
                </p:cNvGrpSpPr>
                <p:nvPr/>
              </p:nvGrpSpPr>
              <p:grpSpPr bwMode="auto">
                <a:xfrm>
                  <a:off x="1291" y="3762"/>
                  <a:ext cx="89" cy="91"/>
                  <a:chOff x="1291" y="3762"/>
                  <a:chExt cx="89" cy="91"/>
                </a:xfrm>
              </p:grpSpPr>
              <p:sp>
                <p:nvSpPr>
                  <p:cNvPr id="23848" name="Line 296"/>
                  <p:cNvSpPr>
                    <a:spLocks noChangeShapeType="1"/>
                  </p:cNvSpPr>
                  <p:nvPr/>
                </p:nvSpPr>
                <p:spPr bwMode="auto">
                  <a:xfrm flipV="1">
                    <a:off x="1291" y="3814"/>
                    <a:ext cx="47" cy="39"/>
                  </a:xfrm>
                  <a:prstGeom prst="line">
                    <a:avLst/>
                  </a:prstGeom>
                  <a:noFill/>
                  <a:ln w="12700">
                    <a:solidFill>
                      <a:srgbClr val="3F3F3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849" name="Line 297"/>
                  <p:cNvSpPr>
                    <a:spLocks noChangeShapeType="1"/>
                  </p:cNvSpPr>
                  <p:nvPr/>
                </p:nvSpPr>
                <p:spPr bwMode="auto">
                  <a:xfrm flipV="1">
                    <a:off x="1338" y="3762"/>
                    <a:ext cx="42" cy="52"/>
                  </a:xfrm>
                  <a:prstGeom prst="line">
                    <a:avLst/>
                  </a:prstGeom>
                  <a:noFill/>
                  <a:ln w="12700">
                    <a:solidFill>
                      <a:srgbClr val="3F3F3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grpSp>
      </p:grpSp>
      <p:graphicFrame>
        <p:nvGraphicFramePr>
          <p:cNvPr id="23854" name="Object 302"/>
          <p:cNvGraphicFramePr>
            <a:graphicFrameLocks/>
          </p:cNvGraphicFramePr>
          <p:nvPr/>
        </p:nvGraphicFramePr>
        <p:xfrm>
          <a:off x="6934200" y="4779963"/>
          <a:ext cx="1498600" cy="1339850"/>
        </p:xfrm>
        <a:graphic>
          <a:graphicData uri="http://schemas.openxmlformats.org/presentationml/2006/ole">
            <mc:AlternateContent xmlns:mc="http://schemas.openxmlformats.org/markup-compatibility/2006">
              <mc:Choice xmlns:v="urn:schemas-microsoft-com:vml" Requires="v">
                <p:oleObj spid="_x0000_s2167" name="Microsoft ClipArt Gallery" r:id="rId5" imgW="3473280" imgH="3106440" progId="MS_ClipArt_Gallery">
                  <p:embed/>
                </p:oleObj>
              </mc:Choice>
              <mc:Fallback>
                <p:oleObj name="Microsoft ClipArt Gallery" r:id="rId5" imgW="3473280" imgH="3106440" progId="MS_ClipArt_Gallery">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4779963"/>
                        <a:ext cx="1498600" cy="133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855" name="Line 303"/>
          <p:cNvSpPr>
            <a:spLocks noChangeShapeType="1"/>
          </p:cNvSpPr>
          <p:nvPr/>
        </p:nvSpPr>
        <p:spPr bwMode="auto">
          <a:xfrm flipV="1">
            <a:off x="1371600" y="2438400"/>
            <a:ext cx="381000" cy="2438400"/>
          </a:xfrm>
          <a:prstGeom prst="line">
            <a:avLst/>
          </a:prstGeom>
          <a:noFill/>
          <a:ln w="12700">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856" name="Line 304"/>
          <p:cNvSpPr>
            <a:spLocks noChangeShapeType="1"/>
          </p:cNvSpPr>
          <p:nvPr/>
        </p:nvSpPr>
        <p:spPr bwMode="auto">
          <a:xfrm flipH="1">
            <a:off x="2209800" y="3657600"/>
            <a:ext cx="533400" cy="1219200"/>
          </a:xfrm>
          <a:prstGeom prst="line">
            <a:avLst/>
          </a:prstGeom>
          <a:noFill/>
          <a:ln w="12700">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857" name="Line 305"/>
          <p:cNvSpPr>
            <a:spLocks noChangeShapeType="1"/>
          </p:cNvSpPr>
          <p:nvPr/>
        </p:nvSpPr>
        <p:spPr bwMode="auto">
          <a:xfrm>
            <a:off x="2743200" y="3657600"/>
            <a:ext cx="381000" cy="1524000"/>
          </a:xfrm>
          <a:prstGeom prst="line">
            <a:avLst/>
          </a:prstGeom>
          <a:noFill/>
          <a:ln w="12700">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858" name="Line 306"/>
          <p:cNvSpPr>
            <a:spLocks noChangeShapeType="1"/>
          </p:cNvSpPr>
          <p:nvPr/>
        </p:nvSpPr>
        <p:spPr bwMode="auto">
          <a:xfrm flipV="1">
            <a:off x="3886200" y="3810000"/>
            <a:ext cx="609600" cy="1371600"/>
          </a:xfrm>
          <a:prstGeom prst="line">
            <a:avLst/>
          </a:prstGeom>
          <a:noFill/>
          <a:ln w="12700">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859" name="Line 307"/>
          <p:cNvSpPr>
            <a:spLocks noChangeShapeType="1"/>
          </p:cNvSpPr>
          <p:nvPr/>
        </p:nvSpPr>
        <p:spPr bwMode="auto">
          <a:xfrm>
            <a:off x="4495800" y="3810000"/>
            <a:ext cx="762000" cy="1295400"/>
          </a:xfrm>
          <a:prstGeom prst="line">
            <a:avLst/>
          </a:prstGeom>
          <a:noFill/>
          <a:ln w="12700">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860" name="Line 308"/>
          <p:cNvSpPr>
            <a:spLocks noChangeShapeType="1"/>
          </p:cNvSpPr>
          <p:nvPr/>
        </p:nvSpPr>
        <p:spPr bwMode="auto">
          <a:xfrm flipV="1">
            <a:off x="6096000" y="3733800"/>
            <a:ext cx="457200" cy="1371600"/>
          </a:xfrm>
          <a:prstGeom prst="line">
            <a:avLst/>
          </a:prstGeom>
          <a:noFill/>
          <a:ln w="12700">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861" name="Line 309"/>
          <p:cNvSpPr>
            <a:spLocks noChangeShapeType="1"/>
          </p:cNvSpPr>
          <p:nvPr/>
        </p:nvSpPr>
        <p:spPr bwMode="auto">
          <a:xfrm>
            <a:off x="6477000" y="3810000"/>
            <a:ext cx="685800" cy="1219200"/>
          </a:xfrm>
          <a:prstGeom prst="line">
            <a:avLst/>
          </a:prstGeom>
          <a:noFill/>
          <a:ln w="12700">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862" name="Line 310"/>
          <p:cNvSpPr>
            <a:spLocks noChangeShapeType="1"/>
          </p:cNvSpPr>
          <p:nvPr/>
        </p:nvSpPr>
        <p:spPr bwMode="auto">
          <a:xfrm>
            <a:off x="7543800" y="2438400"/>
            <a:ext cx="609600" cy="2438400"/>
          </a:xfrm>
          <a:prstGeom prst="line">
            <a:avLst/>
          </a:prstGeom>
          <a:noFill/>
          <a:ln w="12700">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3863" name="Rectangle 311"/>
          <p:cNvSpPr>
            <a:spLocks noChangeArrowheads="1"/>
          </p:cNvSpPr>
          <p:nvPr/>
        </p:nvSpPr>
        <p:spPr bwMode="auto">
          <a:xfrm>
            <a:off x="2574925" y="3856038"/>
            <a:ext cx="43053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tr-TR" sz="3200" b="1">
                <a:solidFill>
                  <a:schemeClr val="hlink"/>
                </a:solidFill>
                <a:effectLst>
                  <a:outerShdw blurRad="38100" dist="38100" dir="2700000" algn="tl">
                    <a:srgbClr val="C0C0C0"/>
                  </a:outerShdw>
                </a:effectLst>
                <a:latin typeface="Times New Roman" pitchFamily="18" charset="0"/>
              </a:rPr>
              <a:t>JAVA INTERPRETER</a:t>
            </a:r>
          </a:p>
        </p:txBody>
      </p:sp>
      <p:sp>
        <p:nvSpPr>
          <p:cNvPr id="23864" name="Rectangle 312"/>
          <p:cNvSpPr>
            <a:spLocks noChangeArrowheads="1"/>
          </p:cNvSpPr>
          <p:nvPr/>
        </p:nvSpPr>
        <p:spPr bwMode="auto">
          <a:xfrm>
            <a:off x="746125" y="6308725"/>
            <a:ext cx="1350242" cy="459100"/>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tr-TR" sz="2400" dirty="0">
                <a:latin typeface="Times New Roman" pitchFamily="18" charset="0"/>
              </a:rPr>
              <a:t>Windows</a:t>
            </a:r>
          </a:p>
        </p:txBody>
      </p:sp>
      <p:sp>
        <p:nvSpPr>
          <p:cNvPr id="23865" name="Rectangle 313"/>
          <p:cNvSpPr>
            <a:spLocks noChangeArrowheads="1"/>
          </p:cNvSpPr>
          <p:nvPr/>
        </p:nvSpPr>
        <p:spPr bwMode="auto">
          <a:xfrm>
            <a:off x="3032125" y="6308725"/>
            <a:ext cx="1466850" cy="454025"/>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tr-TR" sz="2400">
                <a:latin typeface="Times New Roman" pitchFamily="18" charset="0"/>
              </a:rPr>
              <a:t>Macintosh</a:t>
            </a:r>
          </a:p>
        </p:txBody>
      </p:sp>
      <p:sp>
        <p:nvSpPr>
          <p:cNvPr id="23866" name="Rectangle 314"/>
          <p:cNvSpPr>
            <a:spLocks noChangeArrowheads="1"/>
          </p:cNvSpPr>
          <p:nvPr/>
        </p:nvSpPr>
        <p:spPr bwMode="auto">
          <a:xfrm>
            <a:off x="5165725" y="6308725"/>
            <a:ext cx="1027113" cy="454025"/>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tr-TR" sz="2400">
                <a:latin typeface="Times New Roman" pitchFamily="18" charset="0"/>
              </a:rPr>
              <a:t>Solaris</a:t>
            </a:r>
          </a:p>
        </p:txBody>
      </p:sp>
      <p:sp>
        <p:nvSpPr>
          <p:cNvPr id="23867" name="Rectangle 315"/>
          <p:cNvSpPr>
            <a:spLocks noChangeArrowheads="1"/>
          </p:cNvSpPr>
          <p:nvPr/>
        </p:nvSpPr>
        <p:spPr bwMode="auto">
          <a:xfrm>
            <a:off x="6842125" y="6308725"/>
            <a:ext cx="916919" cy="459100"/>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tr-TR" altLang="tr-TR" sz="2400" dirty="0">
                <a:latin typeface="Times New Roman" pitchFamily="18" charset="0"/>
              </a:rPr>
              <a:t>Linux</a:t>
            </a:r>
            <a:endParaRPr lang="en-US" altLang="tr-TR" sz="2400" dirty="0">
              <a:latin typeface="Times New Roman" pitchFamily="18" charset="0"/>
            </a:endParaRPr>
          </a:p>
        </p:txBody>
      </p:sp>
      <p:sp>
        <p:nvSpPr>
          <p:cNvPr id="23868" name="Rectangle 316"/>
          <p:cNvSpPr>
            <a:spLocks noChangeArrowheads="1"/>
          </p:cNvSpPr>
          <p:nvPr/>
        </p:nvSpPr>
        <p:spPr bwMode="auto">
          <a:xfrm>
            <a:off x="4098925" y="2109788"/>
            <a:ext cx="1314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tr-TR" sz="1800" b="1">
                <a:solidFill>
                  <a:schemeClr val="bg1"/>
                </a:solidFill>
                <a:latin typeface="Times New Roman" pitchFamily="18" charset="0"/>
              </a:rPr>
              <a:t>(translator)</a:t>
            </a:r>
          </a:p>
        </p:txBody>
      </p:sp>
      <p:sp>
        <p:nvSpPr>
          <p:cNvPr id="23869" name="Rectangle 317"/>
          <p:cNvSpPr>
            <a:spLocks noChangeArrowheads="1"/>
          </p:cNvSpPr>
          <p:nvPr/>
        </p:nvSpPr>
        <p:spPr bwMode="auto">
          <a:xfrm>
            <a:off x="3641725" y="3405188"/>
            <a:ext cx="248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tr-TR" sz="1800" b="1">
                <a:solidFill>
                  <a:srgbClr val="FAFD00"/>
                </a:solidFill>
                <a:latin typeface="Times New Roman" pitchFamily="18" charset="0"/>
              </a:rPr>
              <a:t>(same for all platforms)</a:t>
            </a:r>
          </a:p>
        </p:txBody>
      </p:sp>
      <p:sp>
        <p:nvSpPr>
          <p:cNvPr id="23870" name="Rectangle 318"/>
          <p:cNvSpPr>
            <a:spLocks noChangeArrowheads="1"/>
          </p:cNvSpPr>
          <p:nvPr/>
        </p:nvSpPr>
        <p:spPr bwMode="auto">
          <a:xfrm>
            <a:off x="3108325" y="4297363"/>
            <a:ext cx="3484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eaLnBrk="0" hangingPunct="0"/>
            <a:r>
              <a:rPr lang="en-US" altLang="tr-TR" sz="2000" b="1">
                <a:solidFill>
                  <a:schemeClr val="hlink"/>
                </a:solidFill>
                <a:latin typeface="Times New Roman" pitchFamily="18" charset="0"/>
              </a:rPr>
              <a:t>(one for each different system)</a:t>
            </a:r>
          </a:p>
        </p:txBody>
      </p:sp>
      <p:sp>
        <p:nvSpPr>
          <p:cNvPr id="319" name="Rectangle 3"/>
          <p:cNvSpPr/>
          <p:nvPr/>
        </p:nvSpPr>
        <p:spPr>
          <a:xfrm>
            <a:off x="0" y="0"/>
            <a:ext cx="9144000" cy="609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solidFill>
                  <a:schemeClr val="tx1"/>
                </a:solidFill>
              </a:rPr>
              <a:t>Javanın Kısa Tarihi ve Gelişimi</a:t>
            </a:r>
          </a:p>
        </p:txBody>
      </p:sp>
    </p:spTree>
    <p:extLst>
      <p:ext uri="{BB962C8B-B14F-4D97-AF65-F5344CB8AC3E}">
        <p14:creationId xmlns:p14="http://schemas.microsoft.com/office/powerpoint/2010/main" val="2402643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3420854"/>
              </p:ext>
            </p:extLst>
          </p:nvPr>
        </p:nvGraphicFramePr>
        <p:xfrm>
          <a:off x="304800" y="1489977"/>
          <a:ext cx="2133600" cy="4631850"/>
        </p:xfrm>
        <a:graphic>
          <a:graphicData uri="http://schemas.openxmlformats.org/drawingml/2006/table">
            <a:tbl>
              <a:tblPr/>
              <a:tblGrid>
                <a:gridCol w="381000">
                  <a:extLst>
                    <a:ext uri="{9D8B030D-6E8A-4147-A177-3AD203B41FA5}">
                      <a16:colId xmlns:a16="http://schemas.microsoft.com/office/drawing/2014/main" val="20000"/>
                    </a:ext>
                  </a:extLst>
                </a:gridCol>
                <a:gridCol w="1041400">
                  <a:extLst>
                    <a:ext uri="{9D8B030D-6E8A-4147-A177-3AD203B41FA5}">
                      <a16:colId xmlns:a16="http://schemas.microsoft.com/office/drawing/2014/main" val="20001"/>
                    </a:ext>
                  </a:extLst>
                </a:gridCol>
                <a:gridCol w="711200">
                  <a:extLst>
                    <a:ext uri="{9D8B030D-6E8A-4147-A177-3AD203B41FA5}">
                      <a16:colId xmlns:a16="http://schemas.microsoft.com/office/drawing/2014/main" val="20002"/>
                    </a:ext>
                  </a:extLst>
                </a:gridCol>
              </a:tblGrid>
              <a:tr h="286587">
                <a:tc>
                  <a:txBody>
                    <a:bodyPr/>
                    <a:lstStyle/>
                    <a:p>
                      <a:pPr algn="l"/>
                      <a:r>
                        <a:rPr lang="tr-TR" sz="1000">
                          <a:effectLst/>
                        </a:rPr>
                        <a:t>Rank</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Language</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 Repositories Created</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64741">
                <a:tc>
                  <a:txBody>
                    <a:bodyPr/>
                    <a:lstStyle/>
                    <a:p>
                      <a:pPr algn="l"/>
                      <a:r>
                        <a:rPr lang="tr-TR" sz="1000">
                          <a:effectLst/>
                        </a:rPr>
                        <a:t>1</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JavaScript</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264131</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64741">
                <a:tc>
                  <a:txBody>
                    <a:bodyPr/>
                    <a:lstStyle/>
                    <a:p>
                      <a:pPr algn="l"/>
                      <a:r>
                        <a:rPr lang="tr-TR" sz="1000">
                          <a:effectLst/>
                        </a:rPr>
                        <a:t>2</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Ruby</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218812</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64741">
                <a:tc>
                  <a:txBody>
                    <a:bodyPr/>
                    <a:lstStyle/>
                    <a:p>
                      <a:pPr algn="l"/>
                      <a:r>
                        <a:rPr lang="tr-TR" sz="1000">
                          <a:effectLst/>
                        </a:rPr>
                        <a:t>3</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Java</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157618</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64741">
                <a:tc>
                  <a:txBody>
                    <a:bodyPr/>
                    <a:lstStyle/>
                    <a:p>
                      <a:pPr algn="l"/>
                      <a:r>
                        <a:rPr lang="tr-TR" sz="1000">
                          <a:effectLst/>
                        </a:rPr>
                        <a:t>4</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PHP</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114384</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64741">
                <a:tc>
                  <a:txBody>
                    <a:bodyPr/>
                    <a:lstStyle/>
                    <a:p>
                      <a:pPr algn="l"/>
                      <a:r>
                        <a:rPr lang="tr-TR" sz="1000">
                          <a:effectLst/>
                        </a:rPr>
                        <a:t>5</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Python</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95002</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64741">
                <a:tc>
                  <a:txBody>
                    <a:bodyPr/>
                    <a:lstStyle/>
                    <a:p>
                      <a:pPr algn="l"/>
                      <a:r>
                        <a:rPr lang="tr-TR" sz="1000">
                          <a:effectLst/>
                        </a:rPr>
                        <a:t>6</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C++</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78327</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64741">
                <a:tc>
                  <a:txBody>
                    <a:bodyPr/>
                    <a:lstStyle/>
                    <a:p>
                      <a:pPr algn="l"/>
                      <a:r>
                        <a:rPr lang="tr-TR" sz="1000">
                          <a:effectLst/>
                        </a:rPr>
                        <a:t>7</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C</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67706</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64741">
                <a:tc>
                  <a:txBody>
                    <a:bodyPr/>
                    <a:lstStyle/>
                    <a:p>
                      <a:pPr algn="l"/>
                      <a:r>
                        <a:rPr lang="tr-TR" sz="1000">
                          <a:effectLst/>
                        </a:rPr>
                        <a:t>8</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Objective-C</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36344</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64741">
                <a:tc>
                  <a:txBody>
                    <a:bodyPr/>
                    <a:lstStyle/>
                    <a:p>
                      <a:pPr algn="l"/>
                      <a:r>
                        <a:rPr lang="tr-TR" sz="1000">
                          <a:effectLst/>
                        </a:rPr>
                        <a:t>9</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C#</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32170</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64741">
                <a:tc>
                  <a:txBody>
                    <a:bodyPr/>
                    <a:lstStyle/>
                    <a:p>
                      <a:pPr algn="l"/>
                      <a:r>
                        <a:rPr lang="tr-TR" sz="1000">
                          <a:effectLst/>
                        </a:rPr>
                        <a:t>10</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Shell</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28561</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64741">
                <a:tc>
                  <a:txBody>
                    <a:bodyPr/>
                    <a:lstStyle/>
                    <a:p>
                      <a:pPr algn="l"/>
                      <a:r>
                        <a:rPr lang="tr-TR" sz="1000">
                          <a:effectLst/>
                        </a:rPr>
                        <a:t>11</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CSS</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17813</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64741">
                <a:tc>
                  <a:txBody>
                    <a:bodyPr/>
                    <a:lstStyle/>
                    <a:p>
                      <a:pPr algn="l"/>
                      <a:r>
                        <a:rPr lang="tr-TR" sz="1000">
                          <a:effectLst/>
                        </a:rPr>
                        <a:t>12</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Perl</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15412</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64741">
                <a:tc>
                  <a:txBody>
                    <a:bodyPr/>
                    <a:lstStyle/>
                    <a:p>
                      <a:pPr algn="l"/>
                      <a:r>
                        <a:rPr lang="tr-TR" sz="1000">
                          <a:effectLst/>
                        </a:rPr>
                        <a:t>13</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CoffeeScript</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11133</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64741">
                <a:tc>
                  <a:txBody>
                    <a:bodyPr/>
                    <a:lstStyle/>
                    <a:p>
                      <a:pPr algn="l"/>
                      <a:r>
                        <a:rPr lang="tr-TR" sz="1000">
                          <a:effectLst/>
                        </a:rPr>
                        <a:t>14</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VimL</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7857</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64741">
                <a:tc>
                  <a:txBody>
                    <a:bodyPr/>
                    <a:lstStyle/>
                    <a:p>
                      <a:pPr algn="l"/>
                      <a:r>
                        <a:rPr lang="tr-TR" sz="1000">
                          <a:effectLst/>
                        </a:rPr>
                        <a:t>15</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Scala</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6918</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64741">
                <a:tc>
                  <a:txBody>
                    <a:bodyPr/>
                    <a:lstStyle/>
                    <a:p>
                      <a:pPr algn="l"/>
                      <a:r>
                        <a:rPr lang="tr-TR" sz="1000">
                          <a:effectLst/>
                        </a:rPr>
                        <a:t>16</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Go</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6884</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64741">
                <a:tc>
                  <a:txBody>
                    <a:bodyPr/>
                    <a:lstStyle/>
                    <a:p>
                      <a:pPr algn="l"/>
                      <a:r>
                        <a:rPr lang="tr-TR" sz="1000">
                          <a:effectLst/>
                        </a:rPr>
                        <a:t>17</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Prolog</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5829</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64741">
                <a:tc>
                  <a:txBody>
                    <a:bodyPr/>
                    <a:lstStyle/>
                    <a:p>
                      <a:pPr algn="l"/>
                      <a:r>
                        <a:rPr lang="tr-TR" sz="1000">
                          <a:effectLst/>
                        </a:rPr>
                        <a:t>18</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Clojure</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4904</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64741">
                <a:tc>
                  <a:txBody>
                    <a:bodyPr/>
                    <a:lstStyle/>
                    <a:p>
                      <a:pPr algn="l"/>
                      <a:r>
                        <a:rPr lang="tr-TR" sz="1000">
                          <a:effectLst/>
                        </a:rPr>
                        <a:t>19</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Haskell</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4681</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64741">
                <a:tc>
                  <a:txBody>
                    <a:bodyPr/>
                    <a:lstStyle/>
                    <a:p>
                      <a:pPr algn="l"/>
                      <a:r>
                        <a:rPr lang="tr-TR" sz="1000">
                          <a:effectLst/>
                        </a:rPr>
                        <a:t>20</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Lua</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dirty="0">
                          <a:effectLst/>
                        </a:rPr>
                        <a:t>4048</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22081261"/>
              </p:ext>
            </p:extLst>
          </p:nvPr>
        </p:nvGraphicFramePr>
        <p:xfrm>
          <a:off x="2624667" y="1483574"/>
          <a:ext cx="2252133" cy="4674130"/>
        </p:xfrm>
        <a:graphic>
          <a:graphicData uri="http://schemas.openxmlformats.org/drawingml/2006/table">
            <a:tbl>
              <a:tblPr/>
              <a:tblGrid>
                <a:gridCol w="467872">
                  <a:extLst>
                    <a:ext uri="{9D8B030D-6E8A-4147-A177-3AD203B41FA5}">
                      <a16:colId xmlns:a16="http://schemas.microsoft.com/office/drawing/2014/main" val="20000"/>
                    </a:ext>
                  </a:extLst>
                </a:gridCol>
                <a:gridCol w="1033550">
                  <a:extLst>
                    <a:ext uri="{9D8B030D-6E8A-4147-A177-3AD203B41FA5}">
                      <a16:colId xmlns:a16="http://schemas.microsoft.com/office/drawing/2014/main" val="20001"/>
                    </a:ext>
                  </a:extLst>
                </a:gridCol>
                <a:gridCol w="750711">
                  <a:extLst>
                    <a:ext uri="{9D8B030D-6E8A-4147-A177-3AD203B41FA5}">
                      <a16:colId xmlns:a16="http://schemas.microsoft.com/office/drawing/2014/main" val="20002"/>
                    </a:ext>
                  </a:extLst>
                </a:gridCol>
              </a:tblGrid>
              <a:tr h="362678">
                <a:tc>
                  <a:txBody>
                    <a:bodyPr/>
                    <a:lstStyle/>
                    <a:p>
                      <a:pPr algn="l"/>
                      <a:r>
                        <a:rPr lang="tr-TR" sz="1000" dirty="0">
                          <a:effectLst/>
                        </a:rPr>
                        <a:t>Rank</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Language</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 Repositories Created</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08164">
                <a:tc>
                  <a:txBody>
                    <a:bodyPr/>
                    <a:lstStyle/>
                    <a:p>
                      <a:pPr algn="l"/>
                      <a:r>
                        <a:rPr lang="tr-TR" sz="1000">
                          <a:effectLst/>
                        </a:rPr>
                        <a:t>1</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Ruby</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344825</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08164">
                <a:tc>
                  <a:txBody>
                    <a:bodyPr/>
                    <a:lstStyle/>
                    <a:p>
                      <a:pPr algn="l"/>
                      <a:r>
                        <a:rPr lang="tr-TR" sz="1000">
                          <a:effectLst/>
                        </a:rPr>
                        <a:t>2</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JavaScript</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296564</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08164">
                <a:tc>
                  <a:txBody>
                    <a:bodyPr/>
                    <a:lstStyle/>
                    <a:p>
                      <a:pPr algn="l"/>
                      <a:r>
                        <a:rPr lang="tr-TR" sz="1000">
                          <a:effectLst/>
                        </a:rPr>
                        <a:t>3</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Java</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265223</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08164">
                <a:tc>
                  <a:txBody>
                    <a:bodyPr/>
                    <a:lstStyle/>
                    <a:p>
                      <a:pPr algn="l"/>
                      <a:r>
                        <a:rPr lang="tr-TR" sz="1000">
                          <a:effectLst/>
                        </a:rPr>
                        <a:t>4</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C</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212393</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08164">
                <a:tc>
                  <a:txBody>
                    <a:bodyPr/>
                    <a:lstStyle/>
                    <a:p>
                      <a:pPr algn="l"/>
                      <a:r>
                        <a:rPr lang="tr-TR" sz="1000">
                          <a:effectLst/>
                        </a:rPr>
                        <a:t>5</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PHP</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173938</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08164">
                <a:tc>
                  <a:txBody>
                    <a:bodyPr/>
                    <a:lstStyle/>
                    <a:p>
                      <a:pPr algn="l"/>
                      <a:r>
                        <a:rPr lang="tr-TR" sz="1000">
                          <a:effectLst/>
                        </a:rPr>
                        <a:t>6</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Python</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173727</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08164">
                <a:tc>
                  <a:txBody>
                    <a:bodyPr/>
                    <a:lstStyle/>
                    <a:p>
                      <a:pPr algn="l"/>
                      <a:r>
                        <a:rPr lang="tr-TR" sz="1000">
                          <a:effectLst/>
                        </a:rPr>
                        <a:t>7</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C++</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93764</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08164">
                <a:tc>
                  <a:txBody>
                    <a:bodyPr/>
                    <a:lstStyle/>
                    <a:p>
                      <a:pPr algn="l"/>
                      <a:r>
                        <a:rPr lang="tr-TR" sz="1000">
                          <a:effectLst/>
                        </a:rPr>
                        <a:t>8</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Shell</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72006</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08164">
                <a:tc>
                  <a:txBody>
                    <a:bodyPr/>
                    <a:lstStyle/>
                    <a:p>
                      <a:pPr algn="l"/>
                      <a:r>
                        <a:rPr lang="tr-TR" sz="1000">
                          <a:effectLst/>
                        </a:rPr>
                        <a:t>9</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Perl</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48620</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08164">
                <a:tc>
                  <a:txBody>
                    <a:bodyPr/>
                    <a:lstStyle/>
                    <a:p>
                      <a:pPr algn="l"/>
                      <a:r>
                        <a:rPr lang="tr-TR" sz="1000">
                          <a:effectLst/>
                        </a:rPr>
                        <a:t>10</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dirty="0">
                          <a:effectLst/>
                        </a:rPr>
                        <a:t>C#</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43665</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08164">
                <a:tc>
                  <a:txBody>
                    <a:bodyPr/>
                    <a:lstStyle/>
                    <a:p>
                      <a:pPr algn="l"/>
                      <a:r>
                        <a:rPr lang="tr-TR" sz="1000">
                          <a:effectLst/>
                        </a:rPr>
                        <a:t>11</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Objective-C</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41536</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08164">
                <a:tc>
                  <a:txBody>
                    <a:bodyPr/>
                    <a:lstStyle/>
                    <a:p>
                      <a:pPr algn="l"/>
                      <a:r>
                        <a:rPr lang="tr-TR" sz="1000">
                          <a:effectLst/>
                        </a:rPr>
                        <a:t>12</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VimL</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18077</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08164">
                <a:tc>
                  <a:txBody>
                    <a:bodyPr/>
                    <a:lstStyle/>
                    <a:p>
                      <a:pPr algn="l"/>
                      <a:r>
                        <a:rPr lang="tr-TR" sz="1000">
                          <a:effectLst/>
                        </a:rPr>
                        <a:t>13</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Go</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16224</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08164">
                <a:tc>
                  <a:txBody>
                    <a:bodyPr/>
                    <a:lstStyle/>
                    <a:p>
                      <a:pPr algn="l"/>
                      <a:r>
                        <a:rPr lang="tr-TR" sz="1000">
                          <a:effectLst/>
                        </a:rPr>
                        <a:t>14</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CoffeeScript</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15722</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08164">
                <a:tc>
                  <a:txBody>
                    <a:bodyPr/>
                    <a:lstStyle/>
                    <a:p>
                      <a:pPr algn="l"/>
                      <a:r>
                        <a:rPr lang="tr-TR" sz="1000">
                          <a:effectLst/>
                        </a:rPr>
                        <a:t>15</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Scala</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14262</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08164">
                <a:tc>
                  <a:txBody>
                    <a:bodyPr/>
                    <a:lstStyle/>
                    <a:p>
                      <a:pPr algn="l"/>
                      <a:r>
                        <a:rPr lang="tr-TR" sz="1000">
                          <a:effectLst/>
                        </a:rPr>
                        <a:t>16</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Haskell</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10402</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208164">
                <a:tc>
                  <a:txBody>
                    <a:bodyPr/>
                    <a:lstStyle/>
                    <a:p>
                      <a:pPr algn="l"/>
                      <a:r>
                        <a:rPr lang="tr-TR" sz="1000">
                          <a:effectLst/>
                        </a:rPr>
                        <a:t>17</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Clojure</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9748</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208164">
                <a:tc>
                  <a:txBody>
                    <a:bodyPr/>
                    <a:lstStyle/>
                    <a:p>
                      <a:pPr algn="l"/>
                      <a:r>
                        <a:rPr lang="tr-TR" sz="1000">
                          <a:effectLst/>
                        </a:rPr>
                        <a:t>18</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Tcl</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9633</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208164">
                <a:tc>
                  <a:txBody>
                    <a:bodyPr/>
                    <a:lstStyle/>
                    <a:p>
                      <a:pPr algn="l"/>
                      <a:r>
                        <a:rPr lang="tr-TR" sz="1000">
                          <a:effectLst/>
                        </a:rPr>
                        <a:t>19</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Emacs Lisp</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8567</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208164">
                <a:tc>
                  <a:txBody>
                    <a:bodyPr/>
                    <a:lstStyle/>
                    <a:p>
                      <a:pPr algn="l"/>
                      <a:r>
                        <a:rPr lang="tr-TR" sz="1000">
                          <a:effectLst/>
                        </a:rPr>
                        <a:t>20</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a:effectLst/>
                        </a:rPr>
                        <a:t>Groovy</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tr-TR" sz="1000" dirty="0">
                          <a:effectLst/>
                        </a:rPr>
                        <a:t>6973</a:t>
                      </a:r>
                    </a:p>
                  </a:txBody>
                  <a:tcPr marL="26825" marR="26825" marT="26825" marB="2682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bl>
          </a:graphicData>
        </a:graphic>
      </p:graphicFrame>
      <p:sp>
        <p:nvSpPr>
          <p:cNvPr id="6" name="TextBox 5"/>
          <p:cNvSpPr txBox="1"/>
          <p:nvPr/>
        </p:nvSpPr>
        <p:spPr>
          <a:xfrm>
            <a:off x="2590800" y="1066800"/>
            <a:ext cx="652743" cy="369332"/>
          </a:xfrm>
          <a:prstGeom prst="rect">
            <a:avLst/>
          </a:prstGeom>
          <a:noFill/>
        </p:spPr>
        <p:txBody>
          <a:bodyPr wrap="none" rtlCol="0">
            <a:spAutoFit/>
          </a:bodyPr>
          <a:lstStyle/>
          <a:p>
            <a:r>
              <a:rPr lang="tr-TR" dirty="0"/>
              <a:t>2012</a:t>
            </a:r>
          </a:p>
        </p:txBody>
      </p:sp>
      <p:sp>
        <p:nvSpPr>
          <p:cNvPr id="7" name="TextBox 6"/>
          <p:cNvSpPr txBox="1"/>
          <p:nvPr/>
        </p:nvSpPr>
        <p:spPr>
          <a:xfrm>
            <a:off x="304800" y="1108977"/>
            <a:ext cx="652743" cy="369332"/>
          </a:xfrm>
          <a:prstGeom prst="rect">
            <a:avLst/>
          </a:prstGeom>
          <a:noFill/>
        </p:spPr>
        <p:txBody>
          <a:bodyPr wrap="none" rtlCol="0">
            <a:spAutoFit/>
          </a:bodyPr>
          <a:lstStyle/>
          <a:p>
            <a:r>
              <a:rPr lang="tr-TR" dirty="0"/>
              <a:t>2013</a:t>
            </a:r>
          </a:p>
        </p:txBody>
      </p:sp>
      <p:pic>
        <p:nvPicPr>
          <p:cNvPr id="3073" name="Picture 1" descr="C:\Users\Kuanko\Desktop\freqla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476865"/>
            <a:ext cx="4000524" cy="23753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71242" y="712803"/>
            <a:ext cx="6001515" cy="369332"/>
          </a:xfrm>
          <a:prstGeom prst="rect">
            <a:avLst/>
          </a:prstGeom>
          <a:noFill/>
        </p:spPr>
        <p:txBody>
          <a:bodyPr wrap="none" rtlCol="0">
            <a:spAutoFit/>
          </a:bodyPr>
          <a:lstStyle/>
          <a:p>
            <a:r>
              <a:rPr lang="tr-TR" dirty="0"/>
              <a:t>GitHub üzerinde en çok repository si olan programlama dilleri.</a:t>
            </a:r>
          </a:p>
        </p:txBody>
      </p:sp>
      <p:sp>
        <p:nvSpPr>
          <p:cNvPr id="9" name="Rectangle 3"/>
          <p:cNvSpPr/>
          <p:nvPr/>
        </p:nvSpPr>
        <p:spPr>
          <a:xfrm>
            <a:off x="0" y="0"/>
            <a:ext cx="9144000" cy="609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solidFill>
                  <a:schemeClr val="tx1"/>
                </a:solidFill>
              </a:rPr>
              <a:t>Javanın Kısa Tarihi ve Gelişimi- Javanın Kullanım Oranı</a:t>
            </a:r>
          </a:p>
        </p:txBody>
      </p:sp>
    </p:spTree>
    <p:extLst>
      <p:ext uri="{BB962C8B-B14F-4D97-AF65-F5344CB8AC3E}">
        <p14:creationId xmlns:p14="http://schemas.microsoft.com/office/powerpoint/2010/main" val="3283706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266492744"/>
              </p:ext>
            </p:extLst>
          </p:nvPr>
        </p:nvGraphicFramePr>
        <p:xfrm>
          <a:off x="1268246" y="838201"/>
          <a:ext cx="6607508" cy="4126785"/>
        </p:xfrm>
        <a:graphic>
          <a:graphicData uri="http://schemas.openxmlformats.org/drawingml/2006/table">
            <a:tbl>
              <a:tblPr/>
              <a:tblGrid>
                <a:gridCol w="1651877">
                  <a:extLst>
                    <a:ext uri="{9D8B030D-6E8A-4147-A177-3AD203B41FA5}">
                      <a16:colId xmlns:a16="http://schemas.microsoft.com/office/drawing/2014/main" val="20000"/>
                    </a:ext>
                  </a:extLst>
                </a:gridCol>
                <a:gridCol w="1651877">
                  <a:extLst>
                    <a:ext uri="{9D8B030D-6E8A-4147-A177-3AD203B41FA5}">
                      <a16:colId xmlns:a16="http://schemas.microsoft.com/office/drawing/2014/main" val="20001"/>
                    </a:ext>
                  </a:extLst>
                </a:gridCol>
                <a:gridCol w="1651877">
                  <a:extLst>
                    <a:ext uri="{9D8B030D-6E8A-4147-A177-3AD203B41FA5}">
                      <a16:colId xmlns:a16="http://schemas.microsoft.com/office/drawing/2014/main" val="20002"/>
                    </a:ext>
                  </a:extLst>
                </a:gridCol>
                <a:gridCol w="1651877">
                  <a:extLst>
                    <a:ext uri="{9D8B030D-6E8A-4147-A177-3AD203B41FA5}">
                      <a16:colId xmlns:a16="http://schemas.microsoft.com/office/drawing/2014/main" val="20003"/>
                    </a:ext>
                  </a:extLst>
                </a:gridCol>
              </a:tblGrid>
              <a:tr h="943992">
                <a:tc>
                  <a:txBody>
                    <a:bodyPr/>
                    <a:lstStyle/>
                    <a:p>
                      <a:pPr algn="l" fontAlgn="base"/>
                      <a:r>
                        <a:rPr lang="tr-TR" sz="1700" b="1">
                          <a:solidFill>
                            <a:srgbClr val="000000"/>
                          </a:solidFill>
                          <a:effectLst/>
                          <a:latin typeface="Helvetica"/>
                        </a:rPr>
                        <a:t>Country</a:t>
                      </a:r>
                    </a:p>
                  </a:txBody>
                  <a:tcPr marL="152178" marR="89517" marT="89517" marB="89517"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a:noFill/>
                    </a:lnT>
                    <a:lnB>
                      <a:noFill/>
                    </a:lnB>
                    <a:solidFill>
                      <a:srgbClr val="FDFDFD"/>
                    </a:solidFill>
                  </a:tcPr>
                </a:tc>
                <a:tc>
                  <a:txBody>
                    <a:bodyPr/>
                    <a:lstStyle/>
                    <a:p>
                      <a:pPr algn="r" fontAlgn="base"/>
                      <a:r>
                        <a:rPr lang="tr-TR" sz="1700" b="1">
                          <a:solidFill>
                            <a:srgbClr val="000000"/>
                          </a:solidFill>
                          <a:effectLst/>
                          <a:latin typeface="Helvetica"/>
                        </a:rPr>
                        <a:t>Population</a:t>
                      </a:r>
                    </a:p>
                  </a:txBody>
                  <a:tcPr marL="152178" marR="89517" marT="89517" marB="89517"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a:noFill/>
                    </a:lnT>
                    <a:lnB>
                      <a:noFill/>
                    </a:lnB>
                    <a:solidFill>
                      <a:srgbClr val="FDFDFD"/>
                    </a:solidFill>
                  </a:tcPr>
                </a:tc>
                <a:tc>
                  <a:txBody>
                    <a:bodyPr/>
                    <a:lstStyle/>
                    <a:p>
                      <a:pPr algn="r" fontAlgn="base"/>
                      <a:r>
                        <a:rPr lang="tr-TR" sz="1700" b="1">
                          <a:solidFill>
                            <a:srgbClr val="000000"/>
                          </a:solidFill>
                          <a:effectLst/>
                          <a:latin typeface="Helvetica"/>
                        </a:rPr>
                        <a:t>Developers</a:t>
                      </a:r>
                    </a:p>
                  </a:txBody>
                  <a:tcPr marL="152178" marR="89517" marT="89517" marB="89517"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a:noFill/>
                    </a:lnT>
                    <a:lnB>
                      <a:noFill/>
                    </a:lnB>
                    <a:solidFill>
                      <a:srgbClr val="FDFDFD"/>
                    </a:solidFill>
                  </a:tcPr>
                </a:tc>
                <a:tc>
                  <a:txBody>
                    <a:bodyPr/>
                    <a:lstStyle/>
                    <a:p>
                      <a:pPr algn="r" fontAlgn="base"/>
                      <a:r>
                        <a:rPr lang="tr-TR" sz="1700" b="1">
                          <a:solidFill>
                            <a:srgbClr val="000000"/>
                          </a:solidFill>
                          <a:effectLst/>
                          <a:latin typeface="Helvetica"/>
                        </a:rPr>
                        <a:t>% </a:t>
                      </a:r>
                    </a:p>
                  </a:txBody>
                  <a:tcPr marL="152178" marR="89517" marT="89517" marB="89517"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a:noFill/>
                    </a:lnT>
                    <a:lnB>
                      <a:noFill/>
                    </a:lnB>
                    <a:solidFill>
                      <a:srgbClr val="FDFDFD"/>
                    </a:solidFill>
                  </a:tcPr>
                </a:tc>
                <a:extLst>
                  <a:ext uri="{0D108BD9-81ED-4DB2-BD59-A6C34878D82A}">
                    <a16:rowId xmlns:a16="http://schemas.microsoft.com/office/drawing/2014/main" val="10000"/>
                  </a:ext>
                </a:extLst>
              </a:tr>
              <a:tr h="397017">
                <a:tc>
                  <a:txBody>
                    <a:bodyPr/>
                    <a:lstStyle/>
                    <a:p>
                      <a:pPr fontAlgn="base"/>
                      <a:r>
                        <a:rPr lang="tr-TR" sz="1700" b="1">
                          <a:solidFill>
                            <a:srgbClr val="000000"/>
                          </a:solidFill>
                          <a:effectLst/>
                          <a:latin typeface="Helvetica"/>
                        </a:rPr>
                        <a:t>Canada</a:t>
                      </a:r>
                    </a:p>
                  </a:txBody>
                  <a:tcPr marL="152178" marR="89517" marT="89517" marB="89517"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a:noFill/>
                    </a:lnT>
                    <a:lnB>
                      <a:noFill/>
                    </a:lnB>
                    <a:solidFill>
                      <a:srgbClr val="F5F5F5"/>
                    </a:solidFill>
                  </a:tcPr>
                </a:tc>
                <a:tc>
                  <a:txBody>
                    <a:bodyPr/>
                    <a:lstStyle/>
                    <a:p>
                      <a:pPr algn="r" fontAlgn="base"/>
                      <a:r>
                        <a:rPr lang="tr-TR" sz="1700" b="0">
                          <a:solidFill>
                            <a:srgbClr val="000000"/>
                          </a:solidFill>
                          <a:effectLst/>
                          <a:latin typeface="Helvetica"/>
                        </a:rPr>
                        <a:t>33,476,688</a:t>
                      </a:r>
                    </a:p>
                  </a:txBody>
                  <a:tcPr marL="152178" marR="89517" marT="89517" marB="89517"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a:noFill/>
                    </a:lnT>
                    <a:lnB>
                      <a:noFill/>
                    </a:lnB>
                    <a:solidFill>
                      <a:srgbClr val="F5F5F5"/>
                    </a:solidFill>
                  </a:tcPr>
                </a:tc>
                <a:tc>
                  <a:txBody>
                    <a:bodyPr/>
                    <a:lstStyle/>
                    <a:p>
                      <a:pPr algn="r" fontAlgn="base"/>
                      <a:r>
                        <a:rPr lang="tr-TR" sz="1700" b="0">
                          <a:solidFill>
                            <a:srgbClr val="000000"/>
                          </a:solidFill>
                          <a:effectLst/>
                          <a:latin typeface="Helvetica"/>
                        </a:rPr>
                        <a:t>387,000</a:t>
                      </a:r>
                    </a:p>
                  </a:txBody>
                  <a:tcPr marL="152178" marR="89517" marT="89517" marB="89517"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a:noFill/>
                    </a:lnT>
                    <a:lnB>
                      <a:noFill/>
                    </a:lnB>
                    <a:solidFill>
                      <a:srgbClr val="F5F5F5"/>
                    </a:solidFill>
                  </a:tcPr>
                </a:tc>
                <a:tc>
                  <a:txBody>
                    <a:bodyPr/>
                    <a:lstStyle/>
                    <a:p>
                      <a:pPr algn="r" fontAlgn="base"/>
                      <a:r>
                        <a:rPr lang="tr-TR" sz="1700" b="0">
                          <a:solidFill>
                            <a:srgbClr val="000000"/>
                          </a:solidFill>
                          <a:effectLst/>
                          <a:latin typeface="Helvetica"/>
                        </a:rPr>
                        <a:t>1.16% </a:t>
                      </a:r>
                    </a:p>
                  </a:txBody>
                  <a:tcPr marL="152178" marR="89517" marT="89517" marB="89517"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a:noFill/>
                    </a:lnT>
                    <a:lnB>
                      <a:noFill/>
                    </a:lnB>
                    <a:solidFill>
                      <a:srgbClr val="F5F5F5"/>
                    </a:solidFill>
                  </a:tcPr>
                </a:tc>
                <a:extLst>
                  <a:ext uri="{0D108BD9-81ED-4DB2-BD59-A6C34878D82A}">
                    <a16:rowId xmlns:a16="http://schemas.microsoft.com/office/drawing/2014/main" val="10001"/>
                  </a:ext>
                </a:extLst>
              </a:tr>
              <a:tr h="476779">
                <a:tc>
                  <a:txBody>
                    <a:bodyPr/>
                    <a:lstStyle/>
                    <a:p>
                      <a:pPr fontAlgn="base"/>
                      <a:r>
                        <a:rPr lang="tr-TR" sz="1700" b="1">
                          <a:solidFill>
                            <a:srgbClr val="000000"/>
                          </a:solidFill>
                          <a:effectLst/>
                          <a:latin typeface="Helvetica"/>
                        </a:rPr>
                        <a:t>EU27</a:t>
                      </a:r>
                    </a:p>
                  </a:txBody>
                  <a:tcPr marL="152178" marR="89517" marT="89517" marB="89517"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a:noFill/>
                    </a:lnT>
                    <a:lnB>
                      <a:noFill/>
                    </a:lnB>
                    <a:solidFill>
                      <a:srgbClr val="FDFDFD"/>
                    </a:solidFill>
                  </a:tcPr>
                </a:tc>
                <a:tc>
                  <a:txBody>
                    <a:bodyPr/>
                    <a:lstStyle/>
                    <a:p>
                      <a:pPr algn="r" fontAlgn="base"/>
                      <a:r>
                        <a:rPr lang="tr-TR" sz="1700" b="0">
                          <a:solidFill>
                            <a:srgbClr val="000000"/>
                          </a:solidFill>
                          <a:effectLst/>
                          <a:latin typeface="Helvetica"/>
                        </a:rPr>
                        <a:t>502,486,499</a:t>
                      </a:r>
                    </a:p>
                  </a:txBody>
                  <a:tcPr marL="152178" marR="89517" marT="89517" marB="89517"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a:noFill/>
                    </a:lnT>
                    <a:lnB>
                      <a:noFill/>
                    </a:lnB>
                    <a:solidFill>
                      <a:srgbClr val="FDFDFD"/>
                    </a:solidFill>
                  </a:tcPr>
                </a:tc>
                <a:tc>
                  <a:txBody>
                    <a:bodyPr/>
                    <a:lstStyle/>
                    <a:p>
                      <a:pPr algn="r" fontAlgn="base"/>
                      <a:r>
                        <a:rPr lang="tr-TR" sz="1700" b="0">
                          <a:solidFill>
                            <a:srgbClr val="000000"/>
                          </a:solidFill>
                          <a:effectLst/>
                          <a:latin typeface="Helvetica"/>
                        </a:rPr>
                        <a:t>5,900,000</a:t>
                      </a:r>
                    </a:p>
                  </a:txBody>
                  <a:tcPr marL="152178" marR="89517" marT="89517" marB="89517"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a:noFill/>
                    </a:lnT>
                    <a:lnB>
                      <a:noFill/>
                    </a:lnB>
                    <a:solidFill>
                      <a:srgbClr val="FDFDFD"/>
                    </a:solidFill>
                  </a:tcPr>
                </a:tc>
                <a:tc>
                  <a:txBody>
                    <a:bodyPr/>
                    <a:lstStyle/>
                    <a:p>
                      <a:pPr algn="r" fontAlgn="base"/>
                      <a:r>
                        <a:rPr lang="tr-TR" sz="1700" b="0">
                          <a:solidFill>
                            <a:srgbClr val="000000"/>
                          </a:solidFill>
                          <a:effectLst/>
                          <a:latin typeface="Helvetica"/>
                        </a:rPr>
                        <a:t>1.17% </a:t>
                      </a:r>
                    </a:p>
                  </a:txBody>
                  <a:tcPr marL="152178" marR="89517" marT="89517" marB="89517"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a:noFill/>
                    </a:lnT>
                    <a:lnB>
                      <a:noFill/>
                    </a:lnB>
                    <a:solidFill>
                      <a:srgbClr val="FDFDFD"/>
                    </a:solidFill>
                  </a:tcPr>
                </a:tc>
                <a:extLst>
                  <a:ext uri="{0D108BD9-81ED-4DB2-BD59-A6C34878D82A}">
                    <a16:rowId xmlns:a16="http://schemas.microsoft.com/office/drawing/2014/main" val="10002"/>
                  </a:ext>
                </a:extLst>
              </a:tr>
              <a:tr h="476779">
                <a:tc>
                  <a:txBody>
                    <a:bodyPr/>
                    <a:lstStyle/>
                    <a:p>
                      <a:pPr fontAlgn="base"/>
                      <a:r>
                        <a:rPr lang="tr-TR" sz="1700" b="1">
                          <a:solidFill>
                            <a:srgbClr val="000000"/>
                          </a:solidFill>
                          <a:effectLst/>
                          <a:latin typeface="Helvetica"/>
                        </a:rPr>
                        <a:t>Japan</a:t>
                      </a:r>
                    </a:p>
                  </a:txBody>
                  <a:tcPr marL="152178" marR="89517" marT="89517" marB="89517"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a:noFill/>
                    </a:lnT>
                    <a:lnB>
                      <a:noFill/>
                    </a:lnB>
                    <a:solidFill>
                      <a:srgbClr val="F5F5F5"/>
                    </a:solidFill>
                  </a:tcPr>
                </a:tc>
                <a:tc>
                  <a:txBody>
                    <a:bodyPr/>
                    <a:lstStyle/>
                    <a:p>
                      <a:pPr algn="r" fontAlgn="base"/>
                      <a:r>
                        <a:rPr lang="tr-TR" sz="1700" b="0">
                          <a:solidFill>
                            <a:srgbClr val="000000"/>
                          </a:solidFill>
                          <a:effectLst/>
                          <a:latin typeface="Helvetica"/>
                        </a:rPr>
                        <a:t>127,799,000</a:t>
                      </a:r>
                    </a:p>
                  </a:txBody>
                  <a:tcPr marL="152178" marR="89517" marT="89517" marB="89517"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a:noFill/>
                    </a:lnT>
                    <a:lnB>
                      <a:noFill/>
                    </a:lnB>
                    <a:solidFill>
                      <a:srgbClr val="F5F5F5"/>
                    </a:solidFill>
                  </a:tcPr>
                </a:tc>
                <a:tc>
                  <a:txBody>
                    <a:bodyPr/>
                    <a:lstStyle/>
                    <a:p>
                      <a:pPr algn="r" fontAlgn="base"/>
                      <a:r>
                        <a:rPr lang="tr-TR" sz="1700" b="0">
                          <a:solidFill>
                            <a:srgbClr val="000000"/>
                          </a:solidFill>
                          <a:effectLst/>
                          <a:latin typeface="Helvetica"/>
                        </a:rPr>
                        <a:t>1,016,929</a:t>
                      </a:r>
                    </a:p>
                  </a:txBody>
                  <a:tcPr marL="152178" marR="89517" marT="89517" marB="89517"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a:noFill/>
                    </a:lnT>
                    <a:lnB>
                      <a:noFill/>
                    </a:lnB>
                    <a:solidFill>
                      <a:srgbClr val="F5F5F5"/>
                    </a:solidFill>
                  </a:tcPr>
                </a:tc>
                <a:tc>
                  <a:txBody>
                    <a:bodyPr/>
                    <a:lstStyle/>
                    <a:p>
                      <a:pPr algn="r" fontAlgn="base"/>
                      <a:r>
                        <a:rPr lang="tr-TR" sz="1700" b="0">
                          <a:solidFill>
                            <a:srgbClr val="000000"/>
                          </a:solidFill>
                          <a:effectLst/>
                          <a:latin typeface="Helvetica"/>
                        </a:rPr>
                        <a:t>0.80% </a:t>
                      </a:r>
                    </a:p>
                  </a:txBody>
                  <a:tcPr marL="152178" marR="89517" marT="89517" marB="89517"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a:noFill/>
                    </a:lnT>
                    <a:lnB>
                      <a:noFill/>
                    </a:lnB>
                    <a:solidFill>
                      <a:srgbClr val="F5F5F5"/>
                    </a:solidFill>
                  </a:tcPr>
                </a:tc>
                <a:extLst>
                  <a:ext uri="{0D108BD9-81ED-4DB2-BD59-A6C34878D82A}">
                    <a16:rowId xmlns:a16="http://schemas.microsoft.com/office/drawing/2014/main" val="10003"/>
                  </a:ext>
                </a:extLst>
              </a:tr>
              <a:tr h="397017">
                <a:tc>
                  <a:txBody>
                    <a:bodyPr/>
                    <a:lstStyle/>
                    <a:p>
                      <a:pPr fontAlgn="base"/>
                      <a:r>
                        <a:rPr lang="tr-TR" sz="1700" b="1">
                          <a:solidFill>
                            <a:srgbClr val="000000"/>
                          </a:solidFill>
                          <a:effectLst/>
                          <a:latin typeface="Helvetica"/>
                        </a:rPr>
                        <a:t>UK</a:t>
                      </a:r>
                    </a:p>
                  </a:txBody>
                  <a:tcPr marL="152178" marR="89517" marT="89517" marB="89517"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a:noFill/>
                    </a:lnT>
                    <a:lnB>
                      <a:noFill/>
                    </a:lnB>
                    <a:solidFill>
                      <a:srgbClr val="FDFDFD"/>
                    </a:solidFill>
                  </a:tcPr>
                </a:tc>
                <a:tc>
                  <a:txBody>
                    <a:bodyPr/>
                    <a:lstStyle/>
                    <a:p>
                      <a:pPr algn="r" fontAlgn="base"/>
                      <a:r>
                        <a:rPr lang="tr-TR" sz="1700" b="0">
                          <a:solidFill>
                            <a:srgbClr val="000000"/>
                          </a:solidFill>
                          <a:effectLst/>
                          <a:latin typeface="Helvetica"/>
                        </a:rPr>
                        <a:t>63,162,000</a:t>
                      </a:r>
                    </a:p>
                  </a:txBody>
                  <a:tcPr marL="152178" marR="89517" marT="89517" marB="89517"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a:noFill/>
                    </a:lnT>
                    <a:lnB>
                      <a:noFill/>
                    </a:lnB>
                    <a:solidFill>
                      <a:srgbClr val="FDFDFD"/>
                    </a:solidFill>
                  </a:tcPr>
                </a:tc>
                <a:tc>
                  <a:txBody>
                    <a:bodyPr/>
                    <a:lstStyle/>
                    <a:p>
                      <a:pPr algn="r" fontAlgn="base"/>
                      <a:r>
                        <a:rPr lang="tr-TR" sz="1700" b="0">
                          <a:solidFill>
                            <a:srgbClr val="000000"/>
                          </a:solidFill>
                          <a:effectLst/>
                          <a:latin typeface="Helvetica"/>
                        </a:rPr>
                        <a:t>333,000</a:t>
                      </a:r>
                    </a:p>
                  </a:txBody>
                  <a:tcPr marL="152178" marR="89517" marT="89517" marB="89517"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a:noFill/>
                    </a:lnT>
                    <a:lnB>
                      <a:noFill/>
                    </a:lnB>
                    <a:solidFill>
                      <a:srgbClr val="FDFDFD"/>
                    </a:solidFill>
                  </a:tcPr>
                </a:tc>
                <a:tc>
                  <a:txBody>
                    <a:bodyPr/>
                    <a:lstStyle/>
                    <a:p>
                      <a:pPr algn="r" fontAlgn="base"/>
                      <a:r>
                        <a:rPr lang="tr-TR" sz="1700" b="0">
                          <a:solidFill>
                            <a:srgbClr val="000000"/>
                          </a:solidFill>
                          <a:effectLst/>
                          <a:latin typeface="Helvetica"/>
                        </a:rPr>
                        <a:t>0.53% </a:t>
                      </a:r>
                    </a:p>
                  </a:txBody>
                  <a:tcPr marL="152178" marR="89517" marT="89517" marB="89517"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a:noFill/>
                    </a:lnT>
                    <a:lnB>
                      <a:noFill/>
                    </a:lnB>
                    <a:solidFill>
                      <a:srgbClr val="FDFDFD"/>
                    </a:solidFill>
                  </a:tcPr>
                </a:tc>
                <a:extLst>
                  <a:ext uri="{0D108BD9-81ED-4DB2-BD59-A6C34878D82A}">
                    <a16:rowId xmlns:a16="http://schemas.microsoft.com/office/drawing/2014/main" val="10004"/>
                  </a:ext>
                </a:extLst>
              </a:tr>
              <a:tr h="476779">
                <a:tc>
                  <a:txBody>
                    <a:bodyPr/>
                    <a:lstStyle/>
                    <a:p>
                      <a:pPr fontAlgn="base"/>
                      <a:r>
                        <a:rPr lang="tr-TR" sz="1700" b="1">
                          <a:solidFill>
                            <a:srgbClr val="000000"/>
                          </a:solidFill>
                          <a:effectLst/>
                          <a:latin typeface="Helvetica"/>
                        </a:rPr>
                        <a:t>US</a:t>
                      </a:r>
                    </a:p>
                  </a:txBody>
                  <a:tcPr marL="152178" marR="89517" marT="89517" marB="89517"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a:noFill/>
                    </a:lnT>
                    <a:lnB>
                      <a:noFill/>
                    </a:lnB>
                    <a:solidFill>
                      <a:srgbClr val="F5F5F5"/>
                    </a:solidFill>
                  </a:tcPr>
                </a:tc>
                <a:tc>
                  <a:txBody>
                    <a:bodyPr/>
                    <a:lstStyle/>
                    <a:p>
                      <a:pPr algn="r" fontAlgn="base"/>
                      <a:r>
                        <a:rPr lang="tr-TR" sz="1700" b="0">
                          <a:solidFill>
                            <a:srgbClr val="000000"/>
                          </a:solidFill>
                          <a:effectLst/>
                          <a:latin typeface="Helvetica"/>
                        </a:rPr>
                        <a:t>313,931,000</a:t>
                      </a:r>
                    </a:p>
                  </a:txBody>
                  <a:tcPr marL="152178" marR="89517" marT="89517" marB="89517"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a:noFill/>
                    </a:lnT>
                    <a:lnB>
                      <a:noFill/>
                    </a:lnB>
                    <a:solidFill>
                      <a:srgbClr val="F5F5F5"/>
                    </a:solidFill>
                  </a:tcPr>
                </a:tc>
                <a:tc>
                  <a:txBody>
                    <a:bodyPr/>
                    <a:lstStyle/>
                    <a:p>
                      <a:pPr algn="r" fontAlgn="base"/>
                      <a:r>
                        <a:rPr lang="tr-TR" sz="1700" b="0">
                          <a:solidFill>
                            <a:srgbClr val="000000"/>
                          </a:solidFill>
                          <a:effectLst/>
                          <a:latin typeface="Helvetica"/>
                        </a:rPr>
                        <a:t>1,336,300</a:t>
                      </a:r>
                    </a:p>
                  </a:txBody>
                  <a:tcPr marL="152178" marR="89517" marT="89517" marB="89517"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a:noFill/>
                    </a:lnT>
                    <a:lnB>
                      <a:noFill/>
                    </a:lnB>
                    <a:solidFill>
                      <a:srgbClr val="F5F5F5"/>
                    </a:solidFill>
                  </a:tcPr>
                </a:tc>
                <a:tc>
                  <a:txBody>
                    <a:bodyPr/>
                    <a:lstStyle/>
                    <a:p>
                      <a:pPr algn="r" fontAlgn="base"/>
                      <a:r>
                        <a:rPr lang="tr-TR" sz="1700" b="0">
                          <a:solidFill>
                            <a:srgbClr val="000000"/>
                          </a:solidFill>
                          <a:effectLst/>
                          <a:latin typeface="Helvetica"/>
                        </a:rPr>
                        <a:t>0.43% </a:t>
                      </a:r>
                    </a:p>
                  </a:txBody>
                  <a:tcPr marL="152178" marR="89517" marT="89517" marB="89517"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a:noFill/>
                    </a:lnT>
                    <a:lnB>
                      <a:noFill/>
                    </a:lnB>
                    <a:solidFill>
                      <a:srgbClr val="F5F5F5"/>
                    </a:solidFill>
                  </a:tcPr>
                </a:tc>
                <a:extLst>
                  <a:ext uri="{0D108BD9-81ED-4DB2-BD59-A6C34878D82A}">
                    <a16:rowId xmlns:a16="http://schemas.microsoft.com/office/drawing/2014/main" val="10005"/>
                  </a:ext>
                </a:extLst>
              </a:tr>
              <a:tr h="397017">
                <a:tc>
                  <a:txBody>
                    <a:bodyPr/>
                    <a:lstStyle/>
                    <a:p>
                      <a:pPr fontAlgn="base"/>
                      <a:endParaRPr lang="tr-TR" sz="1700" b="1">
                        <a:solidFill>
                          <a:srgbClr val="000000"/>
                        </a:solidFill>
                        <a:effectLst/>
                        <a:latin typeface="Helvetica"/>
                      </a:endParaRPr>
                    </a:p>
                  </a:txBody>
                  <a:tcPr marL="152178" marR="89517" marT="89517" marB="89517"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a:noFill/>
                    </a:lnT>
                    <a:lnB>
                      <a:noFill/>
                    </a:lnB>
                    <a:solidFill>
                      <a:srgbClr val="FDFDFD"/>
                    </a:solidFill>
                  </a:tcPr>
                </a:tc>
                <a:tc>
                  <a:txBody>
                    <a:bodyPr/>
                    <a:lstStyle/>
                    <a:p>
                      <a:pPr fontAlgn="base"/>
                      <a:endParaRPr lang="tr-TR" sz="1700" b="0">
                        <a:solidFill>
                          <a:srgbClr val="000000"/>
                        </a:solidFill>
                        <a:effectLst/>
                        <a:latin typeface="Helvetica"/>
                      </a:endParaRPr>
                    </a:p>
                  </a:txBody>
                  <a:tcPr marL="152178" marR="89517" marT="89517" marB="89517"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a:noFill/>
                    </a:lnT>
                    <a:lnB>
                      <a:noFill/>
                    </a:lnB>
                    <a:solidFill>
                      <a:srgbClr val="FDFDFD"/>
                    </a:solidFill>
                  </a:tcPr>
                </a:tc>
                <a:tc>
                  <a:txBody>
                    <a:bodyPr/>
                    <a:lstStyle/>
                    <a:p>
                      <a:pPr algn="r" fontAlgn="base"/>
                      <a:endParaRPr lang="tr-TR" sz="1700" b="0">
                        <a:solidFill>
                          <a:srgbClr val="000000"/>
                        </a:solidFill>
                        <a:effectLst/>
                        <a:latin typeface="Helvetica"/>
                      </a:endParaRPr>
                    </a:p>
                  </a:txBody>
                  <a:tcPr marL="152178" marR="89517" marT="89517" marB="89517"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a:noFill/>
                    </a:lnT>
                    <a:lnB>
                      <a:noFill/>
                    </a:lnB>
                    <a:solidFill>
                      <a:srgbClr val="FDFDFD"/>
                    </a:solidFill>
                  </a:tcPr>
                </a:tc>
                <a:tc>
                  <a:txBody>
                    <a:bodyPr/>
                    <a:lstStyle/>
                    <a:p>
                      <a:pPr algn="r" fontAlgn="base"/>
                      <a:endParaRPr lang="tr-TR" sz="1700" b="0">
                        <a:solidFill>
                          <a:srgbClr val="000000"/>
                        </a:solidFill>
                        <a:effectLst/>
                        <a:latin typeface="Helvetica"/>
                      </a:endParaRPr>
                    </a:p>
                  </a:txBody>
                  <a:tcPr marL="152178" marR="89517" marT="89517" marB="89517"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a:noFill/>
                    </a:lnT>
                    <a:lnB>
                      <a:noFill/>
                    </a:lnB>
                    <a:solidFill>
                      <a:srgbClr val="FDFDFD"/>
                    </a:solidFill>
                  </a:tcPr>
                </a:tc>
                <a:extLst>
                  <a:ext uri="{0D108BD9-81ED-4DB2-BD59-A6C34878D82A}">
                    <a16:rowId xmlns:a16="http://schemas.microsoft.com/office/drawing/2014/main" val="10006"/>
                  </a:ext>
                </a:extLst>
              </a:tr>
              <a:tr h="397017">
                <a:tc>
                  <a:txBody>
                    <a:bodyPr/>
                    <a:lstStyle/>
                    <a:p>
                      <a:pPr fontAlgn="base"/>
                      <a:endParaRPr lang="tr-TR" sz="1700" b="0">
                        <a:solidFill>
                          <a:srgbClr val="000000"/>
                        </a:solidFill>
                        <a:effectLst/>
                        <a:latin typeface="Helvetica"/>
                      </a:endParaRPr>
                    </a:p>
                  </a:txBody>
                  <a:tcPr marL="152178" marR="89517" marT="89517" marB="89517"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a:noFill/>
                    </a:lnT>
                    <a:lnB>
                      <a:noFill/>
                    </a:lnB>
                    <a:solidFill>
                      <a:srgbClr val="F5F5F5"/>
                    </a:solidFill>
                  </a:tcPr>
                </a:tc>
                <a:tc gridSpan="2">
                  <a:txBody>
                    <a:bodyPr/>
                    <a:lstStyle/>
                    <a:p>
                      <a:pPr algn="r" fontAlgn="base"/>
                      <a:r>
                        <a:rPr lang="tr-TR" sz="1700" b="1">
                          <a:solidFill>
                            <a:srgbClr val="000000"/>
                          </a:solidFill>
                          <a:effectLst/>
                          <a:latin typeface="Helvetica"/>
                        </a:rPr>
                        <a:t>Weighted average:</a:t>
                      </a:r>
                    </a:p>
                  </a:txBody>
                  <a:tcPr marL="152178" marR="89517" marT="89517" marB="89517"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a:noFill/>
                    </a:lnT>
                    <a:lnB>
                      <a:noFill/>
                    </a:lnB>
                    <a:solidFill>
                      <a:srgbClr val="F5F5F5"/>
                    </a:solidFill>
                  </a:tcPr>
                </a:tc>
                <a:tc hMerge="1">
                  <a:txBody>
                    <a:bodyPr/>
                    <a:lstStyle/>
                    <a:p>
                      <a:endParaRPr lang="tr-TR"/>
                    </a:p>
                  </a:txBody>
                  <a:tcPr/>
                </a:tc>
                <a:tc>
                  <a:txBody>
                    <a:bodyPr/>
                    <a:lstStyle/>
                    <a:p>
                      <a:pPr algn="r" fontAlgn="base"/>
                      <a:r>
                        <a:rPr lang="tr-TR" sz="1700" b="1">
                          <a:solidFill>
                            <a:srgbClr val="000000"/>
                          </a:solidFill>
                          <a:effectLst/>
                          <a:latin typeface="Helvetica"/>
                        </a:rPr>
                        <a:t>0.86% </a:t>
                      </a:r>
                    </a:p>
                  </a:txBody>
                  <a:tcPr marL="152178" marR="89517" marT="89517" marB="89517" anchor="ctr">
                    <a:lnL w="9525" cap="flat" cmpd="sng" algn="ctr">
                      <a:solidFill>
                        <a:srgbClr val="E9E9E9"/>
                      </a:solidFill>
                      <a:prstDash val="solid"/>
                      <a:round/>
                      <a:headEnd type="none" w="med" len="med"/>
                      <a:tailEnd type="none" w="med" len="med"/>
                    </a:lnL>
                    <a:lnR w="9525" cap="flat" cmpd="sng" algn="ctr">
                      <a:solidFill>
                        <a:srgbClr val="E9E9E9"/>
                      </a:solidFill>
                      <a:prstDash val="solid"/>
                      <a:round/>
                      <a:headEnd type="none" w="med" len="med"/>
                      <a:tailEnd type="none" w="med" len="med"/>
                    </a:lnR>
                    <a:lnT>
                      <a:noFill/>
                    </a:lnT>
                    <a:lnB>
                      <a:noFill/>
                    </a:lnB>
                    <a:solidFill>
                      <a:srgbClr val="F5F5F5"/>
                    </a:solidFill>
                  </a:tcPr>
                </a:tc>
                <a:extLst>
                  <a:ext uri="{0D108BD9-81ED-4DB2-BD59-A6C34878D82A}">
                    <a16:rowId xmlns:a16="http://schemas.microsoft.com/office/drawing/2014/main" val="10007"/>
                  </a:ext>
                </a:extLst>
              </a:tr>
            </a:tbl>
          </a:graphicData>
        </a:graphic>
      </p:graphicFrame>
      <p:sp>
        <p:nvSpPr>
          <p:cNvPr id="6" name="Rectangle 3"/>
          <p:cNvSpPr/>
          <p:nvPr/>
        </p:nvSpPr>
        <p:spPr>
          <a:xfrm>
            <a:off x="0" y="0"/>
            <a:ext cx="9144000" cy="609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solidFill>
                  <a:schemeClr val="tx1"/>
                </a:solidFill>
              </a:rPr>
              <a:t>Javanın Kısa Tarihi ve Gelişimi-Java Developer Sayısı</a:t>
            </a:r>
          </a:p>
        </p:txBody>
      </p:sp>
      <p:sp>
        <p:nvSpPr>
          <p:cNvPr id="7" name="Dikdörtgen 6"/>
          <p:cNvSpPr/>
          <p:nvPr/>
        </p:nvSpPr>
        <p:spPr>
          <a:xfrm>
            <a:off x="304800" y="5105400"/>
            <a:ext cx="4572000" cy="861774"/>
          </a:xfrm>
          <a:prstGeom prst="rect">
            <a:avLst/>
          </a:prstGeom>
        </p:spPr>
        <p:txBody>
          <a:bodyPr>
            <a:spAutoFit/>
          </a:bodyPr>
          <a:lstStyle/>
          <a:p>
            <a:r>
              <a:rPr lang="en-US" sz="1000"/>
              <a:t>Simplifying TIOBE and Langpop results, we can conclude that according to TIOBE 17% and according to Langpop ~15% of the programmers in the world are using Java. Averaging those numbers we can say that around 16% out of the 43,000,000 developers in the world use Java. This translates to 6,880,000 Java developers out there. </a:t>
            </a:r>
            <a:endParaRPr lang="tr-TR" sz="1000"/>
          </a:p>
        </p:txBody>
      </p:sp>
      <p:sp>
        <p:nvSpPr>
          <p:cNvPr id="8" name="Dikdörtgen 7"/>
          <p:cNvSpPr/>
          <p:nvPr/>
        </p:nvSpPr>
        <p:spPr>
          <a:xfrm>
            <a:off x="381000" y="5988572"/>
            <a:ext cx="3505200" cy="246221"/>
          </a:xfrm>
          <a:prstGeom prst="rect">
            <a:avLst/>
          </a:prstGeom>
        </p:spPr>
        <p:txBody>
          <a:bodyPr wrap="square">
            <a:spAutoFit/>
          </a:bodyPr>
          <a:lstStyle/>
          <a:p>
            <a:r>
              <a:rPr lang="tr-TR" sz="1000">
                <a:hlinkClick r:id="rId2"/>
              </a:rPr>
              <a:t>http://plumbr.eu/blog/how-many-java-developers-in-the-world</a:t>
            </a:r>
            <a:endParaRPr lang="tr-TR" sz="1000"/>
          </a:p>
        </p:txBody>
      </p:sp>
    </p:spTree>
    <p:extLst>
      <p:ext uri="{BB962C8B-B14F-4D97-AF65-F5344CB8AC3E}">
        <p14:creationId xmlns:p14="http://schemas.microsoft.com/office/powerpoint/2010/main" val="2867005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9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solidFill>
                  <a:schemeClr val="tx1"/>
                </a:solidFill>
              </a:rPr>
              <a:t>Javanın Kısa Tarihi ve Gelişimi-Java Trap</a:t>
            </a:r>
          </a:p>
        </p:txBody>
      </p:sp>
      <p:sp>
        <p:nvSpPr>
          <p:cNvPr id="5" name="Rectangle 4"/>
          <p:cNvSpPr/>
          <p:nvPr/>
        </p:nvSpPr>
        <p:spPr>
          <a:xfrm>
            <a:off x="304800" y="1447800"/>
            <a:ext cx="8534400" cy="4185761"/>
          </a:xfrm>
          <a:prstGeom prst="rect">
            <a:avLst/>
          </a:prstGeom>
        </p:spPr>
        <p:txBody>
          <a:bodyPr wrap="square">
            <a:spAutoFit/>
          </a:bodyPr>
          <a:lstStyle/>
          <a:p>
            <a:r>
              <a:rPr lang="en-US" sz="1400" b="1" dirty="0"/>
              <a:t>Since this article was first published, Sun has </a:t>
            </a:r>
            <a:r>
              <a:rPr lang="en-US" sz="1400" b="1" dirty="0">
                <a:hlinkClick r:id="rId2"/>
              </a:rPr>
              <a:t>relicensed</a:t>
            </a:r>
            <a:r>
              <a:rPr lang="en-US" sz="1400" b="1" dirty="0"/>
              <a:t> most of its Java platform reference implementation under the GNU General Public License, and there is now a free development environment for Java. Thus, the Java language as such is no longer a trap.</a:t>
            </a:r>
            <a:endParaRPr lang="tr-TR" sz="1400" b="1" dirty="0"/>
          </a:p>
          <a:p>
            <a:endParaRPr lang="en-US" sz="1400" b="1" dirty="0"/>
          </a:p>
          <a:p>
            <a:r>
              <a:rPr lang="en-US" sz="1400" b="1" dirty="0"/>
              <a:t>You must be careful, however, because not every Java platform is free. Sun continues distributing an executable Java platform which is </a:t>
            </a:r>
            <a:r>
              <a:rPr lang="en-US" sz="1400" b="1" dirty="0" err="1"/>
              <a:t>nonfree</a:t>
            </a:r>
            <a:r>
              <a:rPr lang="en-US" sz="1400" b="1" dirty="0"/>
              <a:t>, and other companies do so too.</a:t>
            </a:r>
            <a:endParaRPr lang="tr-TR" sz="1400" b="1" dirty="0"/>
          </a:p>
          <a:p>
            <a:endParaRPr lang="en-US" sz="1400" b="1" dirty="0"/>
          </a:p>
          <a:p>
            <a:r>
              <a:rPr lang="en-US" sz="1400" b="1" dirty="0"/>
              <a:t>The free environment for Java is called </a:t>
            </a:r>
            <a:r>
              <a:rPr lang="en-US" sz="1400" b="1" dirty="0" err="1"/>
              <a:t>IcedTea</a:t>
            </a:r>
            <a:r>
              <a:rPr lang="en-US" sz="1400" b="1" dirty="0"/>
              <a:t>; the source code Sun freed is included in that. So that is the one you should use. Many GNU/Linux distributions come with </a:t>
            </a:r>
            <a:r>
              <a:rPr lang="en-US" sz="1400" b="1" dirty="0" err="1"/>
              <a:t>IcedTea</a:t>
            </a:r>
            <a:r>
              <a:rPr lang="en-US" sz="1400" b="1" dirty="0"/>
              <a:t>, but some include </a:t>
            </a:r>
            <a:r>
              <a:rPr lang="en-US" sz="1400" b="1" dirty="0" err="1"/>
              <a:t>nonfree</a:t>
            </a:r>
            <a:r>
              <a:rPr lang="en-US" sz="1400" b="1" dirty="0"/>
              <a:t> Java platforms.</a:t>
            </a:r>
          </a:p>
          <a:p>
            <a:r>
              <a:rPr lang="en-US" sz="1400" b="1" dirty="0"/>
              <a:t>To reliably ensure your Java programs run fine in a free environment, you need to develop them using </a:t>
            </a:r>
            <a:r>
              <a:rPr lang="en-US" sz="1400" b="1" dirty="0" err="1"/>
              <a:t>IcedTea</a:t>
            </a:r>
            <a:r>
              <a:rPr lang="en-US" sz="1400" b="1" dirty="0"/>
              <a:t>. Theoretically the Java platforms should be compatible, but they are not compatible 100 percent.</a:t>
            </a:r>
            <a:endParaRPr lang="tr-TR" sz="1400" b="1" dirty="0"/>
          </a:p>
          <a:p>
            <a:endParaRPr lang="en-US" sz="1400" b="1" dirty="0"/>
          </a:p>
          <a:p>
            <a:r>
              <a:rPr lang="en-US" sz="1400" b="1" dirty="0"/>
              <a:t>In addition, there are </a:t>
            </a:r>
            <a:r>
              <a:rPr lang="en-US" sz="1400" b="1" dirty="0" err="1"/>
              <a:t>nonfree</a:t>
            </a:r>
            <a:r>
              <a:rPr lang="en-US" sz="1400" b="1" dirty="0"/>
              <a:t> programs with “Java” in their name, such as </a:t>
            </a:r>
            <a:r>
              <a:rPr lang="en-US" sz="1400" b="1" dirty="0" err="1"/>
              <a:t>JavaFX</a:t>
            </a:r>
            <a:r>
              <a:rPr lang="en-US" sz="1400" b="1" dirty="0"/>
              <a:t>, and there are </a:t>
            </a:r>
            <a:r>
              <a:rPr lang="en-US" sz="1400" b="1" dirty="0" err="1"/>
              <a:t>nonfree</a:t>
            </a:r>
            <a:r>
              <a:rPr lang="en-US" sz="1400" b="1" dirty="0"/>
              <a:t> Java packages you might find tempting but need to reject. So check the licenses of whatever packages you plan to use. If you use Swing, make sure to use the free version, which comes with </a:t>
            </a:r>
            <a:r>
              <a:rPr lang="en-US" sz="1400" b="1" dirty="0" err="1"/>
              <a:t>IcedTea</a:t>
            </a:r>
            <a:r>
              <a:rPr lang="en-US" sz="1400" b="1" dirty="0"/>
              <a:t>.</a:t>
            </a:r>
            <a:endParaRPr lang="tr-TR" sz="1400" b="1" dirty="0"/>
          </a:p>
          <a:p>
            <a:endParaRPr lang="en-US" sz="1400" b="1" dirty="0"/>
          </a:p>
          <a:p>
            <a:r>
              <a:rPr lang="en-US" sz="1400" b="1" dirty="0"/>
              <a:t>Aside from those Java specifics, the general issue described here remains important, because any </a:t>
            </a:r>
            <a:r>
              <a:rPr lang="en-US" sz="1400" b="1" dirty="0" err="1"/>
              <a:t>nonfree</a:t>
            </a:r>
            <a:r>
              <a:rPr lang="en-US" sz="1400" b="1" dirty="0"/>
              <a:t> library or programming platform can cause a similar problem. We must learn a lesson from the history of Java, so we can avoid other traps in the future.</a:t>
            </a:r>
          </a:p>
        </p:txBody>
      </p:sp>
    </p:spTree>
    <p:extLst>
      <p:ext uri="{BB962C8B-B14F-4D97-AF65-F5344CB8AC3E}">
        <p14:creationId xmlns:p14="http://schemas.microsoft.com/office/powerpoint/2010/main" val="2341318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3400" y="1447800"/>
            <a:ext cx="8305800" cy="2862322"/>
          </a:xfrm>
          <a:prstGeom prst="rect">
            <a:avLst/>
          </a:prstGeom>
        </p:spPr>
        <p:txBody>
          <a:bodyPr wrap="square">
            <a:spAutoFit/>
          </a:bodyPr>
          <a:lstStyle/>
          <a:p>
            <a:r>
              <a:rPr lang="en-US"/>
              <a:t>But if Sun thought Java would brush aside JavaScript to become the de facto language of the Web, it couldn't have been more wrong. </a:t>
            </a:r>
            <a:endParaRPr lang="tr-TR"/>
          </a:p>
          <a:p>
            <a:endParaRPr lang="tr-TR"/>
          </a:p>
          <a:p>
            <a:r>
              <a:rPr lang="en-US"/>
              <a:t>While Java eventually found its niche as a server-side application language, JavaScript trounced it in the browser. Today, projects such as </a:t>
            </a:r>
            <a:r>
              <a:rPr lang="en-US" b="1">
                <a:hlinkClick r:id="rId2"/>
              </a:rPr>
              <a:t>CommonJS</a:t>
            </a:r>
            <a:r>
              <a:rPr lang="tr-TR" b="1"/>
              <a:t> </a:t>
            </a:r>
            <a:r>
              <a:rPr lang="en-US"/>
              <a:t>and </a:t>
            </a:r>
            <a:r>
              <a:rPr lang="en-US" b="1">
                <a:hlinkClick r:id="rId3"/>
              </a:rPr>
              <a:t>Node.js</a:t>
            </a:r>
            <a:r>
              <a:rPr lang="en-US"/>
              <a:t> are extending JavaScript even further, allowing it to take on Java's traditional role in the data center. </a:t>
            </a:r>
            <a:endParaRPr lang="tr-TR"/>
          </a:p>
          <a:p>
            <a:endParaRPr lang="tr-TR"/>
          </a:p>
          <a:p>
            <a:r>
              <a:rPr lang="en-US"/>
              <a:t>In a fascinating role reversal, JavaScript is becoming the versatile, powerful, all-purpose language for the Web, while Java risks becoming a kind of </a:t>
            </a:r>
            <a:r>
              <a:rPr lang="en-US" b="1">
                <a:hlinkClick r:id="rId4"/>
              </a:rPr>
              <a:t>modern-day Cobol</a:t>
            </a:r>
            <a:r>
              <a:rPr lang="en-US"/>
              <a:t>.</a:t>
            </a:r>
            <a:endParaRPr lang="tr-TR"/>
          </a:p>
        </p:txBody>
      </p:sp>
      <p:sp>
        <p:nvSpPr>
          <p:cNvPr id="5" name="Rectangle 3"/>
          <p:cNvSpPr/>
          <p:nvPr/>
        </p:nvSpPr>
        <p:spPr>
          <a:xfrm>
            <a:off x="0" y="0"/>
            <a:ext cx="9144000" cy="609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solidFill>
                  <a:schemeClr val="tx1"/>
                </a:solidFill>
              </a:rPr>
              <a:t>Javanın Kısa Tarihi ve Gelişimi-Java’nın Dişli Rakibi: Javascript</a:t>
            </a:r>
          </a:p>
        </p:txBody>
      </p:sp>
    </p:spTree>
    <p:extLst>
      <p:ext uri="{BB962C8B-B14F-4D97-AF65-F5344CB8AC3E}">
        <p14:creationId xmlns:p14="http://schemas.microsoft.com/office/powerpoint/2010/main" val="1608369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86400"/>
            <a:ext cx="9144000" cy="609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solidFill>
                  <a:schemeClr val="tx1"/>
                </a:solidFill>
              </a:rPr>
              <a:t>Javanın Mekatronikte Kullanımı</a:t>
            </a:r>
          </a:p>
        </p:txBody>
      </p:sp>
      <p:pic>
        <p:nvPicPr>
          <p:cNvPr id="4098" name="Picture 2" descr="C:\Users\Kuank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653758"/>
            <a:ext cx="2057400" cy="1832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218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user\Desktop\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133514"/>
            <a:ext cx="1967485" cy="29812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609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solidFill>
                  <a:schemeClr val="tx1"/>
                </a:solidFill>
              </a:rPr>
              <a:t>Javanın Mekatronikte Kullanımı</a:t>
            </a:r>
          </a:p>
        </p:txBody>
      </p:sp>
      <p:sp>
        <p:nvSpPr>
          <p:cNvPr id="5" name="TextBox 4"/>
          <p:cNvSpPr txBox="1"/>
          <p:nvPr/>
        </p:nvSpPr>
        <p:spPr>
          <a:xfrm>
            <a:off x="1219200" y="685800"/>
            <a:ext cx="6848157" cy="369332"/>
          </a:xfrm>
          <a:prstGeom prst="rect">
            <a:avLst/>
          </a:prstGeom>
          <a:noFill/>
        </p:spPr>
        <p:txBody>
          <a:bodyPr wrap="none" rtlCol="0">
            <a:spAutoFit/>
          </a:bodyPr>
          <a:lstStyle/>
          <a:p>
            <a:r>
              <a:rPr lang="tr-TR" dirty="0"/>
              <a:t>Java ortamı ve dili, mekatronikte sunum ve logic katmanda kullanılabilir.</a:t>
            </a:r>
          </a:p>
        </p:txBody>
      </p:sp>
      <p:sp>
        <p:nvSpPr>
          <p:cNvPr id="6" name="Rectangle 5"/>
          <p:cNvSpPr/>
          <p:nvPr/>
        </p:nvSpPr>
        <p:spPr>
          <a:xfrm>
            <a:off x="609600" y="4484132"/>
            <a:ext cx="2667000" cy="16304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TextBox 6"/>
          <p:cNvSpPr txBox="1"/>
          <p:nvPr/>
        </p:nvSpPr>
        <p:spPr>
          <a:xfrm>
            <a:off x="551450" y="4114800"/>
            <a:ext cx="816827" cy="369332"/>
          </a:xfrm>
          <a:prstGeom prst="rect">
            <a:avLst/>
          </a:prstGeom>
          <a:noFill/>
        </p:spPr>
        <p:txBody>
          <a:bodyPr wrap="none" rtlCol="0">
            <a:spAutoFit/>
          </a:bodyPr>
          <a:lstStyle/>
          <a:p>
            <a:r>
              <a:rPr lang="tr-TR" dirty="0"/>
              <a:t>Arayüz</a:t>
            </a:r>
          </a:p>
        </p:txBody>
      </p:sp>
      <p:sp>
        <p:nvSpPr>
          <p:cNvPr id="8" name="Rectangle 7"/>
          <p:cNvSpPr/>
          <p:nvPr/>
        </p:nvSpPr>
        <p:spPr>
          <a:xfrm>
            <a:off x="3352800" y="4484132"/>
            <a:ext cx="2667000" cy="16304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a:p>
          <a:p>
            <a:r>
              <a:rPr lang="tr-TR" dirty="0"/>
              <a:t>private </a:t>
            </a:r>
            <a:r>
              <a:rPr lang="tr-TR"/>
              <a:t>void moveLeft</a:t>
            </a:r>
            <a:r>
              <a:rPr lang="tr-TR" dirty="0"/>
              <a:t>();</a:t>
            </a:r>
          </a:p>
          <a:p>
            <a:r>
              <a:rPr lang="tr-TR" dirty="0"/>
              <a:t>private </a:t>
            </a:r>
            <a:r>
              <a:rPr lang="tr-TR"/>
              <a:t>void moveRight</a:t>
            </a:r>
            <a:r>
              <a:rPr lang="tr-TR" dirty="0"/>
              <a:t>()</a:t>
            </a:r>
          </a:p>
          <a:p>
            <a:r>
              <a:rPr lang="tr-TR" dirty="0"/>
              <a:t>private </a:t>
            </a:r>
            <a:r>
              <a:rPr lang="tr-TR"/>
              <a:t>void moveUp</a:t>
            </a:r>
            <a:r>
              <a:rPr lang="tr-TR" dirty="0"/>
              <a:t>()</a:t>
            </a:r>
          </a:p>
          <a:p>
            <a:r>
              <a:rPr lang="tr-TR" dirty="0"/>
              <a:t>private </a:t>
            </a:r>
            <a:r>
              <a:rPr lang="tr-TR"/>
              <a:t>void moveDown</a:t>
            </a:r>
            <a:r>
              <a:rPr lang="tr-TR" dirty="0"/>
              <a:t>()</a:t>
            </a:r>
          </a:p>
          <a:p>
            <a:endParaRPr lang="tr-TR" dirty="0"/>
          </a:p>
          <a:p>
            <a:endParaRPr lang="tr-TR" dirty="0"/>
          </a:p>
        </p:txBody>
      </p:sp>
      <p:sp>
        <p:nvSpPr>
          <p:cNvPr id="9" name="TextBox 8"/>
          <p:cNvSpPr txBox="1"/>
          <p:nvPr/>
        </p:nvSpPr>
        <p:spPr>
          <a:xfrm>
            <a:off x="3250857" y="4114800"/>
            <a:ext cx="1049326" cy="369332"/>
          </a:xfrm>
          <a:prstGeom prst="rect">
            <a:avLst/>
          </a:prstGeom>
          <a:noFill/>
        </p:spPr>
        <p:txBody>
          <a:bodyPr wrap="none" rtlCol="0">
            <a:spAutoFit/>
          </a:bodyPr>
          <a:lstStyle/>
          <a:p>
            <a:r>
              <a:rPr lang="tr-TR" dirty="0"/>
              <a:t>Komutlar</a:t>
            </a:r>
          </a:p>
        </p:txBody>
      </p:sp>
      <p:sp>
        <p:nvSpPr>
          <p:cNvPr id="10" name="Rectangle 9"/>
          <p:cNvSpPr/>
          <p:nvPr/>
        </p:nvSpPr>
        <p:spPr>
          <a:xfrm>
            <a:off x="6096000" y="4484132"/>
            <a:ext cx="2667000" cy="16304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a:p>
            <a:pPr algn="ctr"/>
            <a:r>
              <a:rPr lang="tr-TR" dirty="0"/>
              <a:t>1,11,12,0,5,65,222,12</a:t>
            </a:r>
          </a:p>
          <a:p>
            <a:pPr algn="ctr"/>
            <a:r>
              <a:rPr lang="tr-TR" dirty="0"/>
              <a:t>1,11,12,0,5,66,223,12</a:t>
            </a:r>
          </a:p>
          <a:p>
            <a:pPr algn="ctr"/>
            <a:r>
              <a:rPr lang="tr-TR" dirty="0"/>
              <a:t>1,11,12,0,5,67,224,12</a:t>
            </a:r>
          </a:p>
          <a:p>
            <a:pPr algn="ctr"/>
            <a:r>
              <a:rPr lang="tr-TR" dirty="0"/>
              <a:t>1,11,12,0,5,68,225,12</a:t>
            </a:r>
          </a:p>
          <a:p>
            <a:pPr algn="ctr"/>
            <a:endParaRPr lang="tr-TR" dirty="0"/>
          </a:p>
          <a:p>
            <a:pPr algn="ctr"/>
            <a:endParaRPr lang="tr-TR" dirty="0"/>
          </a:p>
        </p:txBody>
      </p:sp>
      <p:sp>
        <p:nvSpPr>
          <p:cNvPr id="11" name="TextBox 10"/>
          <p:cNvSpPr txBox="1"/>
          <p:nvPr/>
        </p:nvSpPr>
        <p:spPr>
          <a:xfrm>
            <a:off x="5988325" y="4114800"/>
            <a:ext cx="1040670" cy="369332"/>
          </a:xfrm>
          <a:prstGeom prst="rect">
            <a:avLst/>
          </a:prstGeom>
          <a:noFill/>
        </p:spPr>
        <p:txBody>
          <a:bodyPr wrap="none" rtlCol="0">
            <a:spAutoFit/>
          </a:bodyPr>
          <a:lstStyle/>
          <a:p>
            <a:r>
              <a:rPr lang="tr-TR" dirty="0"/>
              <a:t>Donanım</a:t>
            </a:r>
          </a:p>
        </p:txBody>
      </p:sp>
      <p:sp>
        <p:nvSpPr>
          <p:cNvPr id="13" name="Rounded Rectangle 12"/>
          <p:cNvSpPr/>
          <p:nvPr/>
        </p:nvSpPr>
        <p:spPr>
          <a:xfrm>
            <a:off x="1371600" y="5107001"/>
            <a:ext cx="3429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6" name="Rounded Rectangle 15"/>
          <p:cNvSpPr/>
          <p:nvPr/>
        </p:nvSpPr>
        <p:spPr>
          <a:xfrm>
            <a:off x="1780014" y="5090067"/>
            <a:ext cx="3429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Rounded Rectangle 16"/>
          <p:cNvSpPr/>
          <p:nvPr/>
        </p:nvSpPr>
        <p:spPr>
          <a:xfrm>
            <a:off x="2182387" y="5107001"/>
            <a:ext cx="3429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0" name="Rounded Rectangle 19"/>
          <p:cNvSpPr/>
          <p:nvPr/>
        </p:nvSpPr>
        <p:spPr>
          <a:xfrm>
            <a:off x="1780014" y="4742934"/>
            <a:ext cx="3429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Rounded Rectangle 20"/>
          <p:cNvSpPr/>
          <p:nvPr/>
        </p:nvSpPr>
        <p:spPr>
          <a:xfrm>
            <a:off x="1780014" y="5462600"/>
            <a:ext cx="3429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own Arrow 21"/>
          <p:cNvSpPr/>
          <p:nvPr/>
        </p:nvSpPr>
        <p:spPr>
          <a:xfrm>
            <a:off x="1875264" y="5538800"/>
            <a:ext cx="152400" cy="152400"/>
          </a:xfrm>
          <a:prstGeom prst="downArrow">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
        <p:nvSpPr>
          <p:cNvPr id="23" name="Down Arrow 22"/>
          <p:cNvSpPr/>
          <p:nvPr/>
        </p:nvSpPr>
        <p:spPr>
          <a:xfrm flipV="1">
            <a:off x="1889874" y="4819134"/>
            <a:ext cx="152400" cy="152400"/>
          </a:xfrm>
          <a:prstGeom prst="downArrow">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
        <p:nvSpPr>
          <p:cNvPr id="24" name="Down Arrow 23"/>
          <p:cNvSpPr/>
          <p:nvPr/>
        </p:nvSpPr>
        <p:spPr>
          <a:xfrm rot="5400000" flipV="1">
            <a:off x="2294571" y="5183201"/>
            <a:ext cx="152400" cy="152400"/>
          </a:xfrm>
          <a:prstGeom prst="downArrow">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
        <p:nvSpPr>
          <p:cNvPr id="25" name="Down Arrow 24"/>
          <p:cNvSpPr/>
          <p:nvPr/>
        </p:nvSpPr>
        <p:spPr>
          <a:xfrm rot="16200000" flipH="1" flipV="1">
            <a:off x="1462722" y="5183201"/>
            <a:ext cx="152400" cy="152400"/>
          </a:xfrm>
          <a:prstGeom prst="downArrow">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928" y="1371600"/>
            <a:ext cx="2083874" cy="1932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descr="E:\__DropboxWorks\Dropbox\YuksekLisansDocs\635253106494610186.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68" r="37948" b="168"/>
          <a:stretch/>
        </p:blipFill>
        <p:spPr bwMode="auto">
          <a:xfrm>
            <a:off x="6106863" y="1133514"/>
            <a:ext cx="2671336"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251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9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solidFill>
                  <a:schemeClr val="tx1"/>
                </a:solidFill>
              </a:rPr>
              <a:t>Javanın Mekatronikte Kullanımı</a:t>
            </a:r>
          </a:p>
        </p:txBody>
      </p:sp>
      <p:pic>
        <p:nvPicPr>
          <p:cNvPr id="3074" name="Picture 2" descr="C:\Users\Kuanko\Desktop\IMG-20140115-WA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6324600" cy="355721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H="1" flipV="1">
            <a:off x="2662800" y="2667000"/>
            <a:ext cx="295831" cy="1323617"/>
          </a:xfrm>
          <a:prstGeom prst="straightConnector1">
            <a:avLst/>
          </a:prstGeom>
          <a:ln>
            <a:prstDash val="lgDash"/>
            <a:tailEnd type="arrow"/>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2958631" y="3805951"/>
            <a:ext cx="1285929" cy="369332"/>
          </a:xfrm>
          <a:prstGeom prst="rect">
            <a:avLst/>
          </a:prstGeom>
          <a:noFill/>
        </p:spPr>
        <p:txBody>
          <a:bodyPr wrap="none" rtlCol="0">
            <a:spAutoFit/>
          </a:bodyPr>
          <a:lstStyle/>
          <a:p>
            <a:r>
              <a:rPr lang="tr-TR" dirty="0"/>
              <a:t>Arm İşlemci</a:t>
            </a:r>
          </a:p>
        </p:txBody>
      </p:sp>
      <p:pic>
        <p:nvPicPr>
          <p:cNvPr id="3075" name="Picture 3" descr="D:\Dropbox\YuksekLisansDocs\S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609600"/>
            <a:ext cx="4038600"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04800" y="4495800"/>
            <a:ext cx="8465010" cy="646331"/>
          </a:xfrm>
          <a:prstGeom prst="rect">
            <a:avLst/>
          </a:prstGeom>
          <a:noFill/>
        </p:spPr>
        <p:txBody>
          <a:bodyPr wrap="none" rtlCol="0">
            <a:spAutoFit/>
          </a:bodyPr>
          <a:lstStyle/>
          <a:p>
            <a:r>
              <a:rPr lang="tr-TR" dirty="0"/>
              <a:t>Arm işlemci üzerine Embedded Linux kuruluyor. Kurulum esnasında Embedded Linux için</a:t>
            </a:r>
          </a:p>
          <a:p>
            <a:r>
              <a:rPr lang="tr-TR" dirty="0"/>
              <a:t>JVM de seçilirse, embedded ortam için Java ile kod yazma imkanı doğar.</a:t>
            </a:r>
          </a:p>
        </p:txBody>
      </p:sp>
    </p:spTree>
    <p:extLst>
      <p:ext uri="{BB962C8B-B14F-4D97-AF65-F5344CB8AC3E}">
        <p14:creationId xmlns:p14="http://schemas.microsoft.com/office/powerpoint/2010/main" val="2248061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9000" y="1740333"/>
            <a:ext cx="4893733" cy="936000"/>
          </a:xfrm>
          <a:prstGeom prst="rect">
            <a:avLst/>
          </a:prstGeom>
          <a:solidFill>
            <a:srgbClr val="FFC000"/>
          </a:solidFill>
          <a:ln>
            <a:noFill/>
          </a:ln>
        </p:spPr>
        <p:style>
          <a:lnRef idx="2">
            <a:schemeClr val="dk1"/>
          </a:lnRef>
          <a:fillRef idx="1">
            <a:schemeClr val="lt1"/>
          </a:fillRef>
          <a:effectRef idx="0">
            <a:schemeClr val="dk1"/>
          </a:effectRef>
          <a:fontRef idx="minor">
            <a:schemeClr val="dk1"/>
          </a:fontRef>
        </p:style>
        <p:txBody>
          <a:bodyPr rtlCol="0" anchor="ctr"/>
          <a:lstStyle/>
          <a:p>
            <a:r>
              <a:rPr lang="tr-TR" sz="1200" dirty="0">
                <a:latin typeface="Tahoma" panose="020B0604030504040204" pitchFamily="34" charset="0"/>
                <a:ea typeface="Tahoma" panose="020B0604030504040204" pitchFamily="34" charset="0"/>
                <a:cs typeface="Tahoma" panose="020B0604030504040204" pitchFamily="34" charset="0"/>
              </a:rPr>
              <a:t>Mekatronik Bir Sistem Nedir ve Yazılıma Neden İhtiyaç Duyar?</a:t>
            </a:r>
          </a:p>
        </p:txBody>
      </p:sp>
      <p:sp>
        <p:nvSpPr>
          <p:cNvPr id="5" name="Rectangle 4"/>
          <p:cNvSpPr/>
          <p:nvPr/>
        </p:nvSpPr>
        <p:spPr>
          <a:xfrm>
            <a:off x="880533" y="2807133"/>
            <a:ext cx="4902200" cy="936000"/>
          </a:xfrm>
          <a:prstGeom prst="rect">
            <a:avLst/>
          </a:prstGeom>
          <a:solidFill>
            <a:schemeClr val="accent2">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lang="tr-TR" sz="1600"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Mekatronikte Yazılımın 3 Boyutu</a:t>
            </a:r>
          </a:p>
        </p:txBody>
      </p:sp>
      <p:sp>
        <p:nvSpPr>
          <p:cNvPr id="6" name="Rectangle 4"/>
          <p:cNvSpPr/>
          <p:nvPr/>
        </p:nvSpPr>
        <p:spPr>
          <a:xfrm>
            <a:off x="888999" y="3873933"/>
            <a:ext cx="4893733" cy="936000"/>
          </a:xfrm>
          <a:prstGeom prst="rect">
            <a:avLst/>
          </a:prstGeom>
          <a:solidFill>
            <a:srgbClr val="92D050"/>
          </a:solidFill>
          <a:ln>
            <a:noFill/>
          </a:ln>
        </p:spPr>
        <p:style>
          <a:lnRef idx="2">
            <a:schemeClr val="dk1"/>
          </a:lnRef>
          <a:fillRef idx="1">
            <a:schemeClr val="lt1"/>
          </a:fillRef>
          <a:effectRef idx="0">
            <a:schemeClr val="dk1"/>
          </a:effectRef>
          <a:fontRef idx="minor">
            <a:schemeClr val="dk1"/>
          </a:fontRef>
        </p:style>
        <p:txBody>
          <a:bodyPr rtlCol="0" anchor="ctr"/>
          <a:lstStyle/>
          <a:p>
            <a:r>
              <a:rPr lang="tr-TR" sz="1600">
                <a:latin typeface="Tahoma" panose="020B0604030504040204" pitchFamily="34" charset="0"/>
                <a:ea typeface="Tahoma" panose="020B0604030504040204" pitchFamily="34" charset="0"/>
                <a:cs typeface="Tahoma" panose="020B0604030504040204" pitchFamily="34" charset="0"/>
              </a:rPr>
              <a:t>Java Hakkında</a:t>
            </a:r>
            <a:endParaRPr lang="tr-TR" sz="1600"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4"/>
          <p:cNvSpPr/>
          <p:nvPr/>
        </p:nvSpPr>
        <p:spPr>
          <a:xfrm>
            <a:off x="889000" y="4940733"/>
            <a:ext cx="4893732" cy="936000"/>
          </a:xfrm>
          <a:prstGeom prst="rect">
            <a:avLst/>
          </a:prstGeom>
          <a:solidFill>
            <a:schemeClr val="tx2">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lang="tr-TR" sz="1600" dirty="0">
                <a:latin typeface="Tahoma" panose="020B0604030504040204" pitchFamily="34" charset="0"/>
                <a:ea typeface="Tahoma" panose="020B0604030504040204" pitchFamily="34" charset="0"/>
                <a:cs typeface="Tahoma" panose="020B0604030504040204" pitchFamily="34" charset="0"/>
              </a:rPr>
              <a:t>Örnek Bir Uygulama</a:t>
            </a:r>
          </a:p>
        </p:txBody>
      </p:sp>
      <p:sp>
        <p:nvSpPr>
          <p:cNvPr id="8" name="Rectangle 7"/>
          <p:cNvSpPr/>
          <p:nvPr/>
        </p:nvSpPr>
        <p:spPr>
          <a:xfrm>
            <a:off x="0" y="0"/>
            <a:ext cx="9144000" cy="609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solidFill>
                  <a:schemeClr val="tx1"/>
                </a:solidFill>
              </a:rPr>
              <a:t>Java ve Mekatronikte Kullanımı</a:t>
            </a:r>
          </a:p>
        </p:txBody>
      </p:sp>
    </p:spTree>
    <p:extLst>
      <p:ext uri="{BB962C8B-B14F-4D97-AF65-F5344CB8AC3E}">
        <p14:creationId xmlns:p14="http://schemas.microsoft.com/office/powerpoint/2010/main" val="4280738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638800"/>
            <a:ext cx="9144000" cy="609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solidFill>
                  <a:schemeClr val="tx1"/>
                </a:solidFill>
              </a:rPr>
              <a:t>Javanın Mekatronikte Kullanımı: Gerçek Uygulama</a:t>
            </a:r>
          </a:p>
        </p:txBody>
      </p:sp>
      <p:pic>
        <p:nvPicPr>
          <p:cNvPr id="5" name="Picture 7" descr="D:\YuksekLisans\Seminer\CAM004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14400"/>
            <a:ext cx="6767317"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837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9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solidFill>
                  <a:schemeClr val="tx1"/>
                </a:solidFill>
              </a:rPr>
              <a:t>Javanın Mekatronikte Kullanımı: Gerçek Uygulama</a:t>
            </a:r>
          </a:p>
        </p:txBody>
      </p:sp>
      <p:pic>
        <p:nvPicPr>
          <p:cNvPr id="3074" name="Picture 2" descr="D:\YuksekLisans\Seminer\CAM008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91" y="1193800"/>
            <a:ext cx="3660854" cy="20574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YuksekLisans\Seminer\CAM008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9212" y="1193800"/>
            <a:ext cx="3657600" cy="205557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D:\YuksekLisans\Seminer\CAM0084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791" y="3279257"/>
            <a:ext cx="3673554" cy="20716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YuksekLisans\Seminer\CAM0084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7489" y="3276600"/>
            <a:ext cx="3666067" cy="20603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1424" y="5562600"/>
            <a:ext cx="4757777" cy="369332"/>
          </a:xfrm>
          <a:prstGeom prst="rect">
            <a:avLst/>
          </a:prstGeom>
          <a:noFill/>
        </p:spPr>
        <p:txBody>
          <a:bodyPr wrap="none" rtlCol="0">
            <a:spAutoFit/>
          </a:bodyPr>
          <a:lstStyle/>
          <a:p>
            <a:r>
              <a:rPr lang="tr-TR" dirty="0"/>
              <a:t>Program Java kullanılarak Android için yazılmıştır.</a:t>
            </a:r>
          </a:p>
        </p:txBody>
      </p:sp>
      <p:sp>
        <p:nvSpPr>
          <p:cNvPr id="8" name="TextBox 7"/>
          <p:cNvSpPr txBox="1"/>
          <p:nvPr/>
        </p:nvSpPr>
        <p:spPr>
          <a:xfrm>
            <a:off x="134491" y="719667"/>
            <a:ext cx="3595408" cy="369332"/>
          </a:xfrm>
          <a:prstGeom prst="rect">
            <a:avLst/>
          </a:prstGeom>
          <a:noFill/>
        </p:spPr>
        <p:txBody>
          <a:bodyPr wrap="none" rtlCol="0">
            <a:spAutoFit/>
          </a:bodyPr>
          <a:lstStyle/>
          <a:p>
            <a:r>
              <a:rPr lang="tr-TR" dirty="0"/>
              <a:t>Anten motorlarının Java ile kontrolü.</a:t>
            </a:r>
          </a:p>
        </p:txBody>
      </p:sp>
    </p:spTree>
    <p:extLst>
      <p:ext uri="{BB962C8B-B14F-4D97-AF65-F5344CB8AC3E}">
        <p14:creationId xmlns:p14="http://schemas.microsoft.com/office/powerpoint/2010/main" val="1825711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J:\MyCameras\Pictures NikonD5000\2014\Ocak9\s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143000"/>
            <a:ext cx="5334000" cy="462557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V="1">
            <a:off x="2514600" y="8382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667000" y="773668"/>
            <a:ext cx="1023998" cy="369332"/>
          </a:xfrm>
          <a:prstGeom prst="rect">
            <a:avLst/>
          </a:prstGeom>
          <a:noFill/>
        </p:spPr>
        <p:txBody>
          <a:bodyPr wrap="none" rtlCol="0">
            <a:spAutoFit/>
          </a:bodyPr>
          <a:lstStyle/>
          <a:p>
            <a:r>
              <a:rPr lang="tr-TR" dirty="0"/>
              <a:t>Motorlar</a:t>
            </a:r>
          </a:p>
        </p:txBody>
      </p:sp>
      <p:cxnSp>
        <p:nvCxnSpPr>
          <p:cNvPr id="8" name="Straight Arrow Connector 7"/>
          <p:cNvCxnSpPr/>
          <p:nvPr/>
        </p:nvCxnSpPr>
        <p:spPr>
          <a:xfrm flipV="1">
            <a:off x="1066800" y="3886200"/>
            <a:ext cx="1752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09600" y="4114800"/>
            <a:ext cx="1082348" cy="369332"/>
          </a:xfrm>
          <a:prstGeom prst="rect">
            <a:avLst/>
          </a:prstGeom>
          <a:noFill/>
        </p:spPr>
        <p:txBody>
          <a:bodyPr wrap="none" rtlCol="0">
            <a:spAutoFit/>
          </a:bodyPr>
          <a:lstStyle/>
          <a:p>
            <a:r>
              <a:rPr lang="tr-TR" dirty="0"/>
              <a:t>Sürücüler</a:t>
            </a:r>
          </a:p>
        </p:txBody>
      </p:sp>
      <p:sp>
        <p:nvSpPr>
          <p:cNvPr id="11" name="TextBox 10"/>
          <p:cNvSpPr txBox="1"/>
          <p:nvPr/>
        </p:nvSpPr>
        <p:spPr>
          <a:xfrm>
            <a:off x="5519145" y="653534"/>
            <a:ext cx="1643655" cy="369332"/>
          </a:xfrm>
          <a:prstGeom prst="rect">
            <a:avLst/>
          </a:prstGeom>
          <a:noFill/>
        </p:spPr>
        <p:txBody>
          <a:bodyPr wrap="none" rtlCol="0">
            <a:spAutoFit/>
          </a:bodyPr>
          <a:lstStyle/>
          <a:p>
            <a:r>
              <a:rPr lang="tr-TR" dirty="0"/>
              <a:t>Linux ve Yazılım</a:t>
            </a:r>
          </a:p>
        </p:txBody>
      </p:sp>
      <p:cxnSp>
        <p:nvCxnSpPr>
          <p:cNvPr id="12" name="Straight Arrow Connector 11"/>
          <p:cNvCxnSpPr/>
          <p:nvPr/>
        </p:nvCxnSpPr>
        <p:spPr>
          <a:xfrm flipH="1">
            <a:off x="4800600" y="838200"/>
            <a:ext cx="609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4"/>
          <p:cNvSpPr/>
          <p:nvPr/>
        </p:nvSpPr>
        <p:spPr>
          <a:xfrm>
            <a:off x="0" y="0"/>
            <a:ext cx="9144000" cy="609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solidFill>
                  <a:schemeClr val="tx1"/>
                </a:solidFill>
              </a:rPr>
              <a:t>Javanın Mekatronikte Kullanımı: Gerçek Uygulama</a:t>
            </a:r>
          </a:p>
        </p:txBody>
      </p:sp>
    </p:spTree>
    <p:extLst>
      <p:ext uri="{BB962C8B-B14F-4D97-AF65-F5344CB8AC3E}">
        <p14:creationId xmlns:p14="http://schemas.microsoft.com/office/powerpoint/2010/main" val="707448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0400" y="762000"/>
            <a:ext cx="1066800" cy="9144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Eth.To</a:t>
            </a:r>
          </a:p>
          <a:p>
            <a:pPr algn="ctr"/>
            <a:r>
              <a:rPr lang="tr-TR" dirty="0"/>
              <a:t>RS-485</a:t>
            </a:r>
          </a:p>
        </p:txBody>
      </p:sp>
      <p:sp>
        <p:nvSpPr>
          <p:cNvPr id="5" name="Rectangle 4"/>
          <p:cNvSpPr/>
          <p:nvPr/>
        </p:nvSpPr>
        <p:spPr>
          <a:xfrm>
            <a:off x="4800600" y="762000"/>
            <a:ext cx="2209800" cy="18288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Ana Kontrol</a:t>
            </a:r>
          </a:p>
          <a:p>
            <a:pPr algn="ctr"/>
            <a:r>
              <a:rPr lang="tr-TR" dirty="0"/>
              <a:t>Kartı</a:t>
            </a:r>
          </a:p>
        </p:txBody>
      </p:sp>
      <p:sp>
        <p:nvSpPr>
          <p:cNvPr id="6" name="Rectangle 5"/>
          <p:cNvSpPr/>
          <p:nvPr/>
        </p:nvSpPr>
        <p:spPr>
          <a:xfrm>
            <a:off x="4800600" y="2743200"/>
            <a:ext cx="2209800" cy="76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Motor Sürücü</a:t>
            </a:r>
          </a:p>
        </p:txBody>
      </p:sp>
      <p:cxnSp>
        <p:nvCxnSpPr>
          <p:cNvPr id="8" name="Straight Arrow Connector 7"/>
          <p:cNvCxnSpPr/>
          <p:nvPr/>
        </p:nvCxnSpPr>
        <p:spPr>
          <a:xfrm>
            <a:off x="4267200" y="990600"/>
            <a:ext cx="5334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2514600" y="990600"/>
            <a:ext cx="6858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Oval 10"/>
          <p:cNvSpPr/>
          <p:nvPr/>
        </p:nvSpPr>
        <p:spPr>
          <a:xfrm>
            <a:off x="4834467" y="4347633"/>
            <a:ext cx="533400" cy="5334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p:cNvSpPr/>
          <p:nvPr/>
        </p:nvSpPr>
        <p:spPr>
          <a:xfrm>
            <a:off x="5444067" y="4343400"/>
            <a:ext cx="533400" cy="5334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val 12"/>
          <p:cNvSpPr/>
          <p:nvPr/>
        </p:nvSpPr>
        <p:spPr>
          <a:xfrm>
            <a:off x="6053667" y="4343400"/>
            <a:ext cx="533400" cy="5334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5" name="Straight Connector 14"/>
          <p:cNvCxnSpPr/>
          <p:nvPr/>
        </p:nvCxnSpPr>
        <p:spPr>
          <a:xfrm>
            <a:off x="5029200" y="35052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181600" y="3505200"/>
            <a:ext cx="1"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638800" y="3509433"/>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791200" y="3509433"/>
            <a:ext cx="1"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248400" y="3522133"/>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400800" y="3522133"/>
            <a:ext cx="1"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162800" y="685800"/>
            <a:ext cx="1828800" cy="3231654"/>
          </a:xfrm>
          <a:prstGeom prst="rect">
            <a:avLst/>
          </a:prstGeom>
          <a:noFill/>
        </p:spPr>
        <p:txBody>
          <a:bodyPr wrap="square" rtlCol="0">
            <a:spAutoFit/>
          </a:bodyPr>
          <a:lstStyle/>
          <a:p>
            <a:r>
              <a:rPr lang="tr-TR" sz="1200" dirty="0"/>
              <a:t>Kontrol kartı üzeride çalışan C de yazılmış kod, UART bufferına data gelip interrupt oluşunda bu datayı alır.</a:t>
            </a:r>
          </a:p>
          <a:p>
            <a:endParaRPr lang="tr-TR" sz="1200" dirty="0"/>
          </a:p>
          <a:p>
            <a:r>
              <a:rPr lang="tr-TR" sz="1200" dirty="0"/>
              <a:t>Bu data bizim Java üzerinden gönderdiğimiz komuttur.</a:t>
            </a:r>
          </a:p>
          <a:p>
            <a:endParaRPr lang="tr-TR" sz="1200" dirty="0"/>
          </a:p>
          <a:p>
            <a:r>
              <a:rPr lang="tr-TR" sz="1200" dirty="0"/>
              <a:t>C programı bu komutu tanır ve motor sürücüsüne motoru istenen yönde döndürecek sinyalleri oluşturacak kodları çalıştırır.</a:t>
            </a:r>
          </a:p>
          <a:p>
            <a:endParaRPr lang="tr-TR" sz="1200" dirty="0"/>
          </a:p>
        </p:txBody>
      </p:sp>
      <p:sp>
        <p:nvSpPr>
          <p:cNvPr id="18" name="Rectangle 4"/>
          <p:cNvSpPr/>
          <p:nvPr/>
        </p:nvSpPr>
        <p:spPr>
          <a:xfrm>
            <a:off x="0" y="0"/>
            <a:ext cx="9144000" cy="609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solidFill>
                  <a:schemeClr val="tx1"/>
                </a:solidFill>
              </a:rPr>
              <a:t>Javanın Mekatronikte Kullanımı: Gerçek Uygulama</a:t>
            </a:r>
          </a:p>
        </p:txBody>
      </p:sp>
      <p:pic>
        <p:nvPicPr>
          <p:cNvPr id="6146" name="Picture 2" descr="D:\Dropbox\YuksekLisansDocs\635253106494610186.png"/>
          <p:cNvPicPr>
            <a:picLocks noChangeAspect="1" noChangeArrowheads="1"/>
          </p:cNvPicPr>
          <p:nvPr/>
        </p:nvPicPr>
        <p:blipFill rotWithShape="1">
          <a:blip r:embed="rId2">
            <a:extLst>
              <a:ext uri="{28A0092B-C50C-407E-A947-70E740481C1C}">
                <a14:useLocalDpi xmlns:a14="http://schemas.microsoft.com/office/drawing/2010/main" val="0"/>
              </a:ext>
            </a:extLst>
          </a:blip>
          <a:srcRect r="41382"/>
          <a:stretch/>
        </p:blipFill>
        <p:spPr bwMode="auto">
          <a:xfrm>
            <a:off x="59718" y="1752600"/>
            <a:ext cx="4664682" cy="4648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5ED289-6DEB-4383-B2F2-6F34D3AC19FB}"/>
              </a:ext>
            </a:extLst>
          </p:cNvPr>
          <p:cNvPicPr>
            <a:picLocks noChangeAspect="1"/>
          </p:cNvPicPr>
          <p:nvPr/>
        </p:nvPicPr>
        <p:blipFill rotWithShape="1">
          <a:blip r:embed="rId3">
            <a:extLst>
              <a:ext uri="{28A0092B-C50C-407E-A947-70E740481C1C}">
                <a14:useLocalDpi xmlns:a14="http://schemas.microsoft.com/office/drawing/2010/main" val="0"/>
              </a:ext>
            </a:extLst>
          </a:blip>
          <a:srcRect l="7896" t="49501" r="66139" b="40809"/>
          <a:stretch/>
        </p:blipFill>
        <p:spPr>
          <a:xfrm>
            <a:off x="72295" y="1148663"/>
            <a:ext cx="2374303" cy="526997"/>
          </a:xfrm>
          <a:prstGeom prst="rect">
            <a:avLst/>
          </a:prstGeom>
        </p:spPr>
      </p:pic>
    </p:spTree>
    <p:extLst>
      <p:ext uri="{BB962C8B-B14F-4D97-AF65-F5344CB8AC3E}">
        <p14:creationId xmlns:p14="http://schemas.microsoft.com/office/powerpoint/2010/main" val="3789037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a:off x="0" y="5562600"/>
            <a:ext cx="9144000" cy="609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solidFill>
                  <a:schemeClr val="tx1"/>
                </a:solidFill>
              </a:rPr>
              <a:t>SON</a:t>
            </a:r>
          </a:p>
        </p:txBody>
      </p:sp>
    </p:spTree>
    <p:extLst>
      <p:ext uri="{BB962C8B-B14F-4D97-AF65-F5344CB8AC3E}">
        <p14:creationId xmlns:p14="http://schemas.microsoft.com/office/powerpoint/2010/main" val="1832339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uanko\Desktop\299096318_647.jpg"/>
          <p:cNvPicPr>
            <a:picLocks noChangeAspect="1" noChangeArrowheads="1"/>
          </p:cNvPicPr>
          <p:nvPr/>
        </p:nvPicPr>
        <p:blipFill rotWithShape="1">
          <a:blip r:embed="rId2">
            <a:extLst>
              <a:ext uri="{28A0092B-C50C-407E-A947-70E740481C1C}">
                <a14:useLocalDpi xmlns:a14="http://schemas.microsoft.com/office/drawing/2010/main" val="0"/>
              </a:ext>
            </a:extLst>
          </a:blip>
          <a:srcRect r="9469"/>
          <a:stretch/>
        </p:blipFill>
        <p:spPr bwMode="auto">
          <a:xfrm>
            <a:off x="4114800" y="1674813"/>
            <a:ext cx="4876800" cy="40401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609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solidFill>
                  <a:schemeClr val="tx1"/>
                </a:solidFill>
              </a:rPr>
              <a:t>Mekatronik Bir Sistemin Yazılım Gereksinimi</a:t>
            </a:r>
          </a:p>
        </p:txBody>
      </p:sp>
      <p:sp>
        <p:nvSpPr>
          <p:cNvPr id="5" name="Rectangle 4"/>
          <p:cNvSpPr/>
          <p:nvPr/>
        </p:nvSpPr>
        <p:spPr>
          <a:xfrm>
            <a:off x="304800" y="762000"/>
            <a:ext cx="4572000" cy="5632311"/>
          </a:xfrm>
          <a:prstGeom prst="rect">
            <a:avLst/>
          </a:prstGeom>
        </p:spPr>
        <p:txBody>
          <a:bodyPr>
            <a:spAutoFit/>
          </a:bodyPr>
          <a:lstStyle/>
          <a:p>
            <a:r>
              <a:rPr lang="tr-TR" dirty="0"/>
              <a:t>Mekatronik hareket eden bir sistemi içerir.</a:t>
            </a:r>
            <a:r>
              <a:rPr lang="tr-TR" b="1" dirty="0"/>
              <a:t> </a:t>
            </a:r>
            <a:r>
              <a:rPr lang="tr-TR" dirty="0"/>
              <a:t>Ve bu hareket daima bir amaca, bir dizi tanımlamaya göre yapılacaktır.</a:t>
            </a:r>
            <a:r>
              <a:rPr lang="tr-TR" b="1" dirty="0"/>
              <a:t> </a:t>
            </a:r>
            <a:r>
              <a:rPr lang="tr-TR" dirty="0"/>
              <a:t>Örneğin bir motorun bir yönde t1 kadar dönmesi, bir zaman sonra tersi yönde t2 kadar dönmesi gerektiğinde bunu sağlayacak bir sistem gereklidir. </a:t>
            </a:r>
          </a:p>
          <a:p>
            <a:br>
              <a:rPr lang="tr-TR" dirty="0"/>
            </a:br>
            <a:r>
              <a:rPr lang="tr-TR" dirty="0"/>
              <a:t>Basit durumlar için bu sistem donanımsal yollarla halledilebilir. Ancak, çok değişken ve komplike durumlarda yazılım tek çaredir. Ve mekatronik bir sistem genelde komplikedir. Dolayısı ile mekatronik bir sistemin yazılım bileşenin olmaması neredeyse imkansızdır.</a:t>
            </a:r>
          </a:p>
          <a:p>
            <a:br>
              <a:rPr lang="tr-TR" dirty="0"/>
            </a:br>
            <a:r>
              <a:rPr lang="tr-TR" dirty="0"/>
              <a:t>Sonuç olarak mekatronik ve yazılım iç içedir. Bir mekatronikçinin yazılım bilgisine sahip olması şarttır. Buna binaen mekatronik bölümlerinde yazılımla ilgili hangi derslerin verildiğine kısaca bir göz atalım.</a:t>
            </a:r>
          </a:p>
        </p:txBody>
      </p:sp>
    </p:spTree>
    <p:extLst>
      <p:ext uri="{BB962C8B-B14F-4D97-AF65-F5344CB8AC3E}">
        <p14:creationId xmlns:p14="http://schemas.microsoft.com/office/powerpoint/2010/main" val="289822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600200"/>
            <a:ext cx="8229600" cy="2462213"/>
          </a:xfrm>
          <a:prstGeom prst="rect">
            <a:avLst/>
          </a:prstGeom>
        </p:spPr>
        <p:txBody>
          <a:bodyPr wrap="square">
            <a:spAutoFit/>
          </a:bodyPr>
          <a:lstStyle/>
          <a:p>
            <a:pPr marL="285750" indent="-285750" fontAlgn="base">
              <a:buFont typeface="Arial" panose="020B0604020202020204" pitchFamily="34" charset="0"/>
              <a:buChar char="•"/>
            </a:pPr>
            <a:r>
              <a:rPr lang="en-US" sz="1400" dirty="0"/>
              <a:t>Basic intro to computer programming, uses C++ </a:t>
            </a:r>
          </a:p>
          <a:p>
            <a:pPr marL="285750" indent="-285750" fontAlgn="base">
              <a:buFont typeface="Arial" panose="020B0604020202020204" pitchFamily="34" charset="0"/>
              <a:buChar char="•"/>
            </a:pPr>
            <a:r>
              <a:rPr lang="en-US" sz="1400" dirty="0"/>
              <a:t>Intro to Mechatronics - program a Lego robot with "Not Quite C" </a:t>
            </a:r>
          </a:p>
          <a:p>
            <a:pPr marL="285750" indent="-285750" fontAlgn="base">
              <a:buFont typeface="Arial" panose="020B0604020202020204" pitchFamily="34" charset="0"/>
              <a:buChar char="•"/>
            </a:pPr>
            <a:r>
              <a:rPr lang="en-US" sz="1400" dirty="0"/>
              <a:t>Data structures &amp; algorithms, uses C. If you don't know pointers by now, you will by the end. </a:t>
            </a:r>
          </a:p>
          <a:p>
            <a:pPr marL="285750" indent="-285750" fontAlgn="base">
              <a:buFont typeface="Arial" panose="020B0604020202020204" pitchFamily="34" charset="0"/>
              <a:buChar char="•"/>
            </a:pPr>
            <a:r>
              <a:rPr lang="en-US" sz="1400" dirty="0"/>
              <a:t>Intro to Microprocessors and Digital Logic - what it sounds like. Control a gantry robot with a programmable logic controller. There was some ASM when I took it, but I believe they now do VHDL as well/instead. </a:t>
            </a:r>
          </a:p>
          <a:p>
            <a:pPr marL="285750" indent="-285750" fontAlgn="base">
              <a:buFont typeface="Arial" panose="020B0604020202020204" pitchFamily="34" charset="0"/>
              <a:buChar char="•"/>
            </a:pPr>
            <a:r>
              <a:rPr lang="en-US" sz="1400" dirty="0"/>
              <a:t>Numerical methods (programming + math, basically), uses whatever you want. I used MATLAB. </a:t>
            </a:r>
          </a:p>
          <a:p>
            <a:pPr marL="285750" indent="-285750" fontAlgn="base">
              <a:buFont typeface="Arial" panose="020B0604020202020204" pitchFamily="34" charset="0"/>
              <a:buChar char="•"/>
            </a:pPr>
            <a:r>
              <a:rPr lang="en-US" sz="1400" dirty="0"/>
              <a:t>Sensors and Instrumentation - some embedded programming of a circuit you build in C </a:t>
            </a:r>
          </a:p>
          <a:p>
            <a:pPr marL="285750" indent="-285750" fontAlgn="base">
              <a:buFont typeface="Arial" panose="020B0604020202020204" pitchFamily="34" charset="0"/>
              <a:buChar char="•"/>
            </a:pPr>
            <a:r>
              <a:rPr lang="en-US" sz="1400" dirty="0"/>
              <a:t>Real Time OS - Implement the key functionality of an operating system within a Solaris server (coded in C) </a:t>
            </a:r>
          </a:p>
          <a:p>
            <a:pPr marL="285750" indent="-285750" fontAlgn="base">
              <a:buFont typeface="Arial" panose="020B0604020202020204" pitchFamily="34" charset="0"/>
              <a:buChar char="•"/>
            </a:pPr>
            <a:r>
              <a:rPr lang="en-US" sz="1400" dirty="0"/>
              <a:t>Microprocessor Systems &amp; Interfacing - More embedded programming in C. We wrote a WAV file player, down to making sure individual frames of audio were sent out in order. </a:t>
            </a:r>
          </a:p>
          <a:p>
            <a:pPr marL="285750" indent="-285750" fontAlgn="base">
              <a:buFont typeface="Arial" panose="020B0604020202020204" pitchFamily="34" charset="0"/>
              <a:buChar char="•"/>
            </a:pPr>
            <a:r>
              <a:rPr lang="en-US" sz="1400" dirty="0"/>
              <a:t>Automatic Control Systems - MATLAB &amp; Simulink for modeling and control </a:t>
            </a:r>
          </a:p>
        </p:txBody>
      </p:sp>
      <p:sp>
        <p:nvSpPr>
          <p:cNvPr id="3" name="Rectangle 3"/>
          <p:cNvSpPr/>
          <p:nvPr/>
        </p:nvSpPr>
        <p:spPr>
          <a:xfrm>
            <a:off x="0" y="0"/>
            <a:ext cx="9144000" cy="609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solidFill>
                  <a:schemeClr val="tx1"/>
                </a:solidFill>
              </a:rPr>
              <a:t>Mekatronik Bir Sistemin </a:t>
            </a:r>
            <a:r>
              <a:rPr lang="tr-TR" b="1">
                <a:solidFill>
                  <a:schemeClr val="tx1"/>
                </a:solidFill>
              </a:rPr>
              <a:t>Yazılım Gereksinimi-Müfredat</a:t>
            </a:r>
            <a:endParaRPr lang="tr-TR" b="1" dirty="0">
              <a:solidFill>
                <a:schemeClr val="tx1"/>
              </a:solidFill>
            </a:endParaRPr>
          </a:p>
        </p:txBody>
      </p:sp>
    </p:spTree>
    <p:extLst>
      <p:ext uri="{BB962C8B-B14F-4D97-AF65-F5344CB8AC3E}">
        <p14:creationId xmlns:p14="http://schemas.microsoft.com/office/powerpoint/2010/main" val="2827280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295400"/>
            <a:ext cx="2057400" cy="76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latin typeface="Arial Narrow" panose="020B0606020202030204" pitchFamily="34" charset="0"/>
              </a:rPr>
              <a:t>Hardware Interface</a:t>
            </a:r>
          </a:p>
        </p:txBody>
      </p:sp>
      <p:sp>
        <p:nvSpPr>
          <p:cNvPr id="5" name="Rectangle 4"/>
          <p:cNvSpPr/>
          <p:nvPr/>
        </p:nvSpPr>
        <p:spPr>
          <a:xfrm>
            <a:off x="3352800" y="1295400"/>
            <a:ext cx="1981200" cy="76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latin typeface="Arial Narrow" panose="020B0606020202030204" pitchFamily="34" charset="0"/>
              </a:rPr>
              <a:t>Logic</a:t>
            </a:r>
          </a:p>
        </p:txBody>
      </p:sp>
      <p:sp>
        <p:nvSpPr>
          <p:cNvPr id="6" name="Rectangle 5"/>
          <p:cNvSpPr/>
          <p:nvPr/>
        </p:nvSpPr>
        <p:spPr>
          <a:xfrm>
            <a:off x="5562600" y="1295400"/>
            <a:ext cx="1828800" cy="762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schemeClr val="tx1"/>
                </a:solidFill>
                <a:latin typeface="Arial Narrow" panose="020B0606020202030204" pitchFamily="34" charset="0"/>
              </a:rPr>
              <a:t>Presentation</a:t>
            </a:r>
          </a:p>
        </p:txBody>
      </p:sp>
      <p:sp>
        <p:nvSpPr>
          <p:cNvPr id="7" name="TextBox 6"/>
          <p:cNvSpPr txBox="1"/>
          <p:nvPr/>
        </p:nvSpPr>
        <p:spPr>
          <a:xfrm>
            <a:off x="1041400" y="2199100"/>
            <a:ext cx="2268250" cy="1384995"/>
          </a:xfrm>
          <a:prstGeom prst="rect">
            <a:avLst/>
          </a:prstGeom>
          <a:noFill/>
        </p:spPr>
        <p:txBody>
          <a:bodyPr wrap="none" rtlCol="0">
            <a:spAutoFit/>
          </a:bodyPr>
          <a:lstStyle/>
          <a:p>
            <a:r>
              <a:rPr lang="tr-TR" sz="1200" dirty="0"/>
              <a:t>Donanımı direk kontrol eden kod.</a:t>
            </a:r>
          </a:p>
          <a:p>
            <a:r>
              <a:rPr lang="tr-TR" sz="1200" dirty="0"/>
              <a:t>Genelde C, C++ da yazılır. </a:t>
            </a:r>
          </a:p>
          <a:p>
            <a:r>
              <a:rPr lang="tr-TR" sz="1200" dirty="0"/>
              <a:t>Dış bir koda donanımı kontrol</a:t>
            </a:r>
          </a:p>
          <a:p>
            <a:r>
              <a:rPr lang="tr-TR" sz="1200" dirty="0"/>
              <a:t>eden komutlar sunar.</a:t>
            </a:r>
          </a:p>
          <a:p>
            <a:r>
              <a:rPr lang="tr-TR" sz="1200" dirty="0"/>
              <a:t>Donanım driverları da bunun</a:t>
            </a:r>
          </a:p>
          <a:p>
            <a:r>
              <a:rPr lang="tr-TR" sz="1200" dirty="0"/>
              <a:t>örneğidir.</a:t>
            </a:r>
          </a:p>
          <a:p>
            <a:r>
              <a:rPr lang="tr-TR" sz="1200" dirty="0"/>
              <a:t>PIC, Arduio gibi...</a:t>
            </a:r>
          </a:p>
        </p:txBody>
      </p:sp>
      <p:sp>
        <p:nvSpPr>
          <p:cNvPr id="8" name="TextBox 7"/>
          <p:cNvSpPr txBox="1"/>
          <p:nvPr/>
        </p:nvSpPr>
        <p:spPr>
          <a:xfrm>
            <a:off x="3309650" y="2232967"/>
            <a:ext cx="2209800" cy="2677656"/>
          </a:xfrm>
          <a:prstGeom prst="rect">
            <a:avLst/>
          </a:prstGeom>
          <a:noFill/>
        </p:spPr>
        <p:txBody>
          <a:bodyPr wrap="square" rtlCol="0">
            <a:spAutoFit/>
          </a:bodyPr>
          <a:lstStyle/>
          <a:p>
            <a:r>
              <a:rPr lang="tr-TR" sz="1200" dirty="0"/>
              <a:t>Sistemin mantıksal davranışını</a:t>
            </a:r>
          </a:p>
          <a:p>
            <a:r>
              <a:rPr lang="tr-TR" sz="1200" dirty="0"/>
              <a:t>gerçekleyen kodlardır. </a:t>
            </a:r>
          </a:p>
          <a:p>
            <a:r>
              <a:rPr lang="tr-TR" sz="1200" dirty="0"/>
              <a:t>Örnek:Sağa 2 sn dön, sola 3 sn dön,</a:t>
            </a:r>
          </a:p>
          <a:p>
            <a:r>
              <a:rPr lang="tr-TR" sz="1200" dirty="0"/>
              <a:t>3 derece aşağı eğil.</a:t>
            </a:r>
          </a:p>
          <a:p>
            <a:endParaRPr lang="tr-TR" sz="1200" dirty="0"/>
          </a:p>
          <a:p>
            <a:r>
              <a:rPr lang="tr-TR" sz="1200" dirty="0"/>
              <a:t>Logic katman bir DLL dosyası olabilir.</a:t>
            </a:r>
          </a:p>
          <a:p>
            <a:endParaRPr lang="tr-TR" sz="1200" dirty="0"/>
          </a:p>
          <a:p>
            <a:r>
              <a:rPr lang="tr-TR" sz="1200" dirty="0"/>
              <a:t>C++, C#, Java, Phyton vb. ile yazılabilir.</a:t>
            </a:r>
          </a:p>
          <a:p>
            <a:endParaRPr lang="tr-TR" sz="1200" dirty="0"/>
          </a:p>
          <a:p>
            <a:r>
              <a:rPr lang="tr-TR" sz="1200" dirty="0"/>
              <a:t>Donanım katmanından aldığı komutları kullanır.</a:t>
            </a:r>
          </a:p>
        </p:txBody>
      </p:sp>
      <p:sp>
        <p:nvSpPr>
          <p:cNvPr id="9" name="TextBox 8"/>
          <p:cNvSpPr txBox="1"/>
          <p:nvPr/>
        </p:nvSpPr>
        <p:spPr>
          <a:xfrm>
            <a:off x="5638800" y="2199100"/>
            <a:ext cx="2209800" cy="2123658"/>
          </a:xfrm>
          <a:prstGeom prst="rect">
            <a:avLst/>
          </a:prstGeom>
          <a:noFill/>
        </p:spPr>
        <p:txBody>
          <a:bodyPr wrap="square" rtlCol="0">
            <a:spAutoFit/>
          </a:bodyPr>
          <a:lstStyle/>
          <a:p>
            <a:r>
              <a:rPr lang="tr-TR" sz="1200" dirty="0"/>
              <a:t>Sistemin monitör ve kontrol</a:t>
            </a:r>
          </a:p>
          <a:p>
            <a:r>
              <a:rPr lang="tr-TR" sz="1200" dirty="0"/>
              <a:t>Arayüzüdür. </a:t>
            </a:r>
          </a:p>
          <a:p>
            <a:endParaRPr lang="tr-TR" sz="1200" dirty="0"/>
          </a:p>
          <a:p>
            <a:r>
              <a:rPr lang="tr-TR" sz="1200" dirty="0"/>
              <a:t>Örneğin bir kolun sola dönmesini başlatan bir button.</a:t>
            </a:r>
          </a:p>
          <a:p>
            <a:endParaRPr lang="tr-TR" sz="1200" dirty="0"/>
          </a:p>
          <a:p>
            <a:r>
              <a:rPr lang="tr-TR" sz="1200" dirty="0"/>
              <a:t>Mobil arayüz, windows uygulaması, web tabanlı uygulama şeklinde olabilir.</a:t>
            </a:r>
          </a:p>
          <a:p>
            <a:endParaRPr lang="tr-TR" sz="1200" dirty="0"/>
          </a:p>
          <a:p>
            <a:r>
              <a:rPr lang="tr-TR" sz="1200" dirty="0"/>
              <a:t>Logic katmanı kullanır.</a:t>
            </a:r>
          </a:p>
        </p:txBody>
      </p:sp>
      <p:sp>
        <p:nvSpPr>
          <p:cNvPr id="10" name="Rectangle 9"/>
          <p:cNvSpPr/>
          <p:nvPr/>
        </p:nvSpPr>
        <p:spPr>
          <a:xfrm>
            <a:off x="0" y="0"/>
            <a:ext cx="91440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solidFill>
                  <a:schemeClr val="bg1"/>
                </a:solidFill>
              </a:rPr>
              <a:t>Mekatronikte Yazılımın 3 Katmanı</a:t>
            </a:r>
          </a:p>
        </p:txBody>
      </p:sp>
    </p:spTree>
    <p:extLst>
      <p:ext uri="{BB962C8B-B14F-4D97-AF65-F5344CB8AC3E}">
        <p14:creationId xmlns:p14="http://schemas.microsoft.com/office/powerpoint/2010/main" val="4288565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60552" y="1905000"/>
            <a:ext cx="2057400"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latin typeface="Arial Narrow" panose="020B0606020202030204" pitchFamily="34" charset="0"/>
              </a:rPr>
              <a:t>Logic</a:t>
            </a:r>
          </a:p>
        </p:txBody>
      </p:sp>
      <p:sp>
        <p:nvSpPr>
          <p:cNvPr id="5" name="TextBox 4"/>
          <p:cNvSpPr txBox="1"/>
          <p:nvPr/>
        </p:nvSpPr>
        <p:spPr>
          <a:xfrm>
            <a:off x="2169019" y="2895600"/>
            <a:ext cx="1273105" cy="1477328"/>
          </a:xfrm>
          <a:prstGeom prst="rect">
            <a:avLst/>
          </a:prstGeom>
          <a:noFill/>
        </p:spPr>
        <p:txBody>
          <a:bodyPr wrap="none" rtlCol="0">
            <a:spAutoFit/>
          </a:bodyPr>
          <a:lstStyle/>
          <a:p>
            <a:r>
              <a:rPr lang="tr-TR" dirty="0"/>
              <a:t>Visual Basic</a:t>
            </a:r>
          </a:p>
          <a:p>
            <a:r>
              <a:rPr lang="tr-TR" dirty="0"/>
              <a:t>C#</a:t>
            </a:r>
          </a:p>
          <a:p>
            <a:r>
              <a:rPr lang="tr-TR" dirty="0"/>
              <a:t>C++</a:t>
            </a:r>
          </a:p>
          <a:p>
            <a:r>
              <a:rPr lang="tr-TR" dirty="0">
                <a:solidFill>
                  <a:srgbClr val="FF0000"/>
                </a:solidFill>
              </a:rPr>
              <a:t>Java</a:t>
            </a:r>
          </a:p>
          <a:p>
            <a:endParaRPr lang="tr-TR" dirty="0"/>
          </a:p>
        </p:txBody>
      </p:sp>
      <p:sp>
        <p:nvSpPr>
          <p:cNvPr id="6" name="Rectangle 5"/>
          <p:cNvSpPr/>
          <p:nvPr/>
        </p:nvSpPr>
        <p:spPr>
          <a:xfrm>
            <a:off x="4751352" y="1905000"/>
            <a:ext cx="2057400"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latin typeface="Arial Narrow" panose="020B0606020202030204" pitchFamily="34" charset="0"/>
              </a:rPr>
              <a:t>Presentation</a:t>
            </a:r>
          </a:p>
        </p:txBody>
      </p:sp>
      <p:sp>
        <p:nvSpPr>
          <p:cNvPr id="7" name="TextBox 6"/>
          <p:cNvSpPr txBox="1"/>
          <p:nvPr/>
        </p:nvSpPr>
        <p:spPr>
          <a:xfrm>
            <a:off x="4751352" y="2887133"/>
            <a:ext cx="1273105" cy="2585323"/>
          </a:xfrm>
          <a:prstGeom prst="rect">
            <a:avLst/>
          </a:prstGeom>
          <a:noFill/>
        </p:spPr>
        <p:txBody>
          <a:bodyPr wrap="none" rtlCol="0">
            <a:spAutoFit/>
          </a:bodyPr>
          <a:lstStyle/>
          <a:p>
            <a:r>
              <a:rPr lang="tr-TR" dirty="0"/>
              <a:t>Visual Basic</a:t>
            </a:r>
          </a:p>
          <a:p>
            <a:r>
              <a:rPr lang="tr-TR" dirty="0"/>
              <a:t>C#</a:t>
            </a:r>
          </a:p>
          <a:p>
            <a:r>
              <a:rPr lang="tr-TR" dirty="0"/>
              <a:t>C++</a:t>
            </a:r>
          </a:p>
          <a:p>
            <a:r>
              <a:rPr lang="tr-TR" dirty="0">
                <a:solidFill>
                  <a:srgbClr val="FF0000"/>
                </a:solidFill>
              </a:rPr>
              <a:t>Java</a:t>
            </a:r>
          </a:p>
          <a:p>
            <a:endParaRPr lang="tr-TR" dirty="0"/>
          </a:p>
          <a:p>
            <a:r>
              <a:rPr lang="tr-TR" dirty="0"/>
              <a:t>HTML</a:t>
            </a:r>
          </a:p>
          <a:p>
            <a:r>
              <a:rPr lang="tr-TR" dirty="0"/>
              <a:t>Javascript</a:t>
            </a:r>
          </a:p>
          <a:p>
            <a:r>
              <a:rPr lang="tr-TR" dirty="0"/>
              <a:t>Flash</a:t>
            </a:r>
          </a:p>
          <a:p>
            <a:endParaRPr lang="tr-TR" dirty="0"/>
          </a:p>
        </p:txBody>
      </p:sp>
      <p:sp>
        <p:nvSpPr>
          <p:cNvPr id="8" name="Rectangle 7"/>
          <p:cNvSpPr/>
          <p:nvPr/>
        </p:nvSpPr>
        <p:spPr>
          <a:xfrm>
            <a:off x="0" y="0"/>
            <a:ext cx="9144000" cy="609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solidFill>
                  <a:schemeClr val="tx1"/>
                </a:solidFill>
              </a:rPr>
              <a:t>Mekatronikte Yazılımın 3 Katmanı</a:t>
            </a:r>
          </a:p>
        </p:txBody>
      </p:sp>
    </p:spTree>
    <p:extLst>
      <p:ext uri="{BB962C8B-B14F-4D97-AF65-F5344CB8AC3E}">
        <p14:creationId xmlns:p14="http://schemas.microsoft.com/office/powerpoint/2010/main" val="4036714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86400"/>
            <a:ext cx="9144000" cy="609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solidFill>
                  <a:schemeClr val="tx1"/>
                </a:solidFill>
              </a:rPr>
              <a:t>Javanın Kısa Tarihi ve Gelişimi</a:t>
            </a:r>
          </a:p>
        </p:txBody>
      </p:sp>
      <p:pic>
        <p:nvPicPr>
          <p:cNvPr id="5122" name="Picture 2" descr="C:\Users\Kuanko\Desktop\java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158067"/>
            <a:ext cx="181428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064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Rectangle 3"/>
          <p:cNvSpPr/>
          <p:nvPr/>
        </p:nvSpPr>
        <p:spPr>
          <a:xfrm>
            <a:off x="0" y="0"/>
            <a:ext cx="9144000" cy="609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solidFill>
                  <a:schemeClr val="tx1"/>
                </a:solidFill>
              </a:rPr>
              <a:t>Javanın Kısa Tarihi ve Gelişimi</a:t>
            </a:r>
          </a:p>
        </p:txBody>
      </p:sp>
      <p:sp>
        <p:nvSpPr>
          <p:cNvPr id="5" name="TextBox 4"/>
          <p:cNvSpPr txBox="1"/>
          <p:nvPr/>
        </p:nvSpPr>
        <p:spPr>
          <a:xfrm>
            <a:off x="208632" y="876826"/>
            <a:ext cx="1884683" cy="369332"/>
          </a:xfrm>
          <a:prstGeom prst="rect">
            <a:avLst/>
          </a:prstGeom>
          <a:noFill/>
        </p:spPr>
        <p:txBody>
          <a:bodyPr wrap="none" rtlCol="0">
            <a:spAutoFit/>
          </a:bodyPr>
          <a:lstStyle/>
          <a:p>
            <a:r>
              <a:rPr lang="tr-TR" dirty="0"/>
              <a:t>9 Milyon geliştirici</a:t>
            </a:r>
          </a:p>
        </p:txBody>
      </p:sp>
      <p:pic>
        <p:nvPicPr>
          <p:cNvPr id="1026" name="Picture 2" descr="C:\Users\Kuanko\Desktop\timthum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838200"/>
            <a:ext cx="3490912" cy="138528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5486400" y="5371381"/>
            <a:ext cx="3109664" cy="10021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07840" tIns="4761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charset="0"/>
                <a:cs typeface="Arial" charset="0"/>
              </a:defRPr>
            </a:lvl1pPr>
            <a:lvl2pPr fontAlgn="base">
              <a:spcBef>
                <a:spcPct val="0"/>
              </a:spcBef>
              <a:spcAft>
                <a:spcPct val="0"/>
              </a:spcAft>
              <a:defRPr>
                <a:solidFill>
                  <a:schemeClr val="tx1"/>
                </a:solidFill>
                <a:latin typeface="Arial" charset="0"/>
                <a:cs typeface="Arial" charset="0"/>
              </a:defRPr>
            </a:lvl2pPr>
            <a:lvl3pPr fontAlgn="base">
              <a:spcBef>
                <a:spcPct val="0"/>
              </a:spcBef>
              <a:spcAft>
                <a:spcPct val="0"/>
              </a:spcAft>
              <a:defRPr>
                <a:solidFill>
                  <a:schemeClr val="tx1"/>
                </a:solidFill>
                <a:latin typeface="Arial" charset="0"/>
                <a:cs typeface="Arial" charset="0"/>
              </a:defRPr>
            </a:lvl3pPr>
            <a:lvl4pPr fontAlgn="base">
              <a:spcBef>
                <a:spcPct val="0"/>
              </a:spcBef>
              <a:spcAft>
                <a:spcPct val="0"/>
              </a:spcAft>
              <a:defRPr>
                <a:solidFill>
                  <a:schemeClr val="tx1"/>
                </a:solidFill>
                <a:latin typeface="Arial" charset="0"/>
                <a:cs typeface="Arial" charset="0"/>
              </a:defRPr>
            </a:lvl4pPr>
            <a:lvl5pPr fontAlgn="base">
              <a:spcBef>
                <a:spcPct val="0"/>
              </a:spcBef>
              <a:spcAft>
                <a:spcPct val="0"/>
              </a:spcAft>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a:ln>
                  <a:noFill/>
                </a:ln>
                <a:solidFill>
                  <a:srgbClr val="000000"/>
                </a:solidFill>
                <a:effectLst/>
                <a:latin typeface="Arial" charset="0"/>
                <a:cs typeface="Arial" charset="0"/>
              </a:rPr>
              <a:t>Javanın</a:t>
            </a:r>
            <a:r>
              <a:rPr kumimoji="0" lang="tr-TR" altLang="tr-TR" sz="900" b="0" i="0" u="none" strike="noStrike" cap="none" normalizeH="0">
                <a:ln>
                  <a:noFill/>
                </a:ln>
                <a:solidFill>
                  <a:srgbClr val="000000"/>
                </a:solidFill>
                <a:effectLst/>
                <a:latin typeface="Arial" charset="0"/>
                <a:cs typeface="Arial" charset="0"/>
              </a:rPr>
              <a:t> </a:t>
            </a:r>
            <a:r>
              <a:rPr kumimoji="0" lang="tr-TR" altLang="tr-TR" sz="900" b="0" i="0" u="none" strike="noStrike" cap="none" normalizeH="0" dirty="0">
                <a:ln>
                  <a:noFill/>
                </a:ln>
                <a:solidFill>
                  <a:srgbClr val="000000"/>
                </a:solidFill>
                <a:effectLst/>
                <a:latin typeface="Arial" charset="0"/>
                <a:cs typeface="Arial" charset="0"/>
              </a:rPr>
              <a:t>Geliştirilmesindeki 5 temel Amaç</a:t>
            </a:r>
            <a:endParaRPr kumimoji="0" lang="tr-TR" altLang="tr-TR" sz="600" b="0" i="0" u="none" strike="noStrike" cap="none" normalizeH="0" baseline="0" dirty="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tr-TR" altLang="tr-TR" sz="900" b="0" i="0" u="none" strike="noStrike" cap="none" normalizeH="0" baseline="0" dirty="0">
                <a:ln>
                  <a:noFill/>
                </a:ln>
                <a:solidFill>
                  <a:srgbClr val="000000"/>
                </a:solidFill>
                <a:effectLst/>
                <a:latin typeface="Arial" charset="0"/>
                <a:cs typeface="Arial" charset="0"/>
              </a:rPr>
              <a:t>It should be "simple, object-oriented and familiar"</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tr-TR" altLang="tr-TR" sz="900" b="0" i="0" u="none" strike="noStrike" cap="none" normalizeH="0" baseline="0" dirty="0">
                <a:ln>
                  <a:noFill/>
                </a:ln>
                <a:solidFill>
                  <a:srgbClr val="000000"/>
                </a:solidFill>
                <a:effectLst/>
                <a:latin typeface="Arial" charset="0"/>
                <a:cs typeface="Arial" charset="0"/>
              </a:rPr>
              <a:t>It should be "robust and secure"</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tr-TR" altLang="tr-TR" sz="900" b="0" i="0" u="none" strike="noStrike" cap="none" normalizeH="0" baseline="0" dirty="0">
                <a:ln>
                  <a:noFill/>
                </a:ln>
                <a:solidFill>
                  <a:srgbClr val="000000"/>
                </a:solidFill>
                <a:effectLst/>
                <a:latin typeface="Arial" charset="0"/>
                <a:cs typeface="Arial" charset="0"/>
              </a:rPr>
              <a:t>It should be "architecture-neutral and portable"</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tr-TR" altLang="tr-TR" sz="900" b="0" i="0" u="none" strike="noStrike" cap="none" normalizeH="0" baseline="0" dirty="0">
                <a:ln>
                  <a:noFill/>
                </a:ln>
                <a:solidFill>
                  <a:srgbClr val="000000"/>
                </a:solidFill>
                <a:effectLst/>
                <a:latin typeface="Arial" charset="0"/>
                <a:cs typeface="Arial" charset="0"/>
              </a:rPr>
              <a:t>It should execute with "high performance"</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tr-TR" altLang="tr-TR" sz="900" b="0" i="0" u="none" strike="noStrike" cap="none" normalizeH="0" baseline="0" dirty="0">
                <a:ln>
                  <a:noFill/>
                </a:ln>
                <a:solidFill>
                  <a:srgbClr val="000000"/>
                </a:solidFill>
                <a:effectLst/>
                <a:latin typeface="Arial" charset="0"/>
                <a:cs typeface="Arial" charset="0"/>
              </a:rPr>
              <a:t>It should be "interpreted, threaded, and dynamic"</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800" b="0" i="0" u="none" strike="noStrike" cap="none" normalizeH="0" baseline="0" dirty="0">
              <a:ln>
                <a:noFill/>
              </a:ln>
              <a:solidFill>
                <a:srgbClr val="0B0080"/>
              </a:solidFill>
              <a:effectLst/>
              <a:latin typeface="Arial" charset="0"/>
              <a:cs typeface="Arial" charset="0"/>
            </a:endParaRPr>
          </a:p>
        </p:txBody>
      </p:sp>
      <p:pic>
        <p:nvPicPr>
          <p:cNvPr id="1029" name="Picture 5" descr="http://bits.wikimedia.org/static-1.23wmf7/skins/common/images/magnify-clip.png">
            <a:hlinkClick r:id="rId3" tooltip="Enlarg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575" y="-433388"/>
            <a:ext cx="142875" cy="1047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8633" y="3048000"/>
            <a:ext cx="8768680" cy="2369880"/>
          </a:xfrm>
          <a:prstGeom prst="rect">
            <a:avLst/>
          </a:prstGeom>
          <a:noFill/>
        </p:spPr>
        <p:txBody>
          <a:bodyPr wrap="square" rtlCol="0">
            <a:spAutoFit/>
          </a:bodyPr>
          <a:lstStyle/>
          <a:p>
            <a:r>
              <a:rPr lang="tr-TR" sz="1600" dirty="0"/>
              <a:t>1991 yılında Sun Microsystemsdaki James Gosling tarafından yönetilen bir grup mühendis,</a:t>
            </a:r>
          </a:p>
          <a:p>
            <a:r>
              <a:rPr lang="tr-TR" sz="1600" dirty="0"/>
              <a:t>tüketici cihazları için bir dil geliştirmeye karar </a:t>
            </a:r>
            <a:r>
              <a:rPr lang="tr-TR" sz="1600"/>
              <a:t>verdi Bu </a:t>
            </a:r>
            <a:r>
              <a:rPr lang="tr-TR" sz="1600" dirty="0"/>
              <a:t>cihazların güçlü CPU ları olmadığından </a:t>
            </a:r>
            <a:r>
              <a:rPr lang="tr-TR" sz="1600"/>
              <a:t>bu dil ufak olmalıydı.Ayrıca </a:t>
            </a:r>
            <a:r>
              <a:rPr lang="tr-TR" sz="1600" dirty="0"/>
              <a:t>farklı cihazlar için farklı CPU lar olduğundan, donanımdan bağımsız </a:t>
            </a:r>
            <a:r>
              <a:rPr lang="tr-TR" sz="1600"/>
              <a:t>olmalıydı.</a:t>
            </a:r>
          </a:p>
          <a:p>
            <a:r>
              <a:rPr lang="tr-TR" sz="1600"/>
              <a:t>Green Project adı altında başladı.</a:t>
            </a:r>
          </a:p>
          <a:p>
            <a:r>
              <a:rPr lang="tr-TR" sz="1600"/>
              <a:t>Bunun </a:t>
            </a:r>
            <a:r>
              <a:rPr lang="tr-TR" sz="1600" dirty="0"/>
              <a:t>üzerine dili bir ara dile derlenecek şekilde geliştirdiler. Ara dile derlenen kod</a:t>
            </a:r>
          </a:p>
          <a:p>
            <a:r>
              <a:rPr lang="tr-TR" sz="1600" dirty="0"/>
              <a:t>Virtual machine dedikleri bir sanal makinada çalışıyordu</a:t>
            </a:r>
            <a:r>
              <a:rPr lang="tr-TR" sz="1600"/>
              <a:t>. </a:t>
            </a:r>
          </a:p>
          <a:p>
            <a:r>
              <a:rPr lang="tr-TR" sz="1200" i="1"/>
              <a:t>1991 de İlk ismi Oak tı. (Geliştiricilerin penceresinden gördükleri oak ağacı)</a:t>
            </a:r>
          </a:p>
          <a:p>
            <a:r>
              <a:rPr lang="tr-TR" sz="1200" i="1"/>
              <a:t>Daha sonra ismi Java ya çevrildi (içtikleri kahve) ve 1995 te ilk versiyonu çıktı.</a:t>
            </a:r>
          </a:p>
          <a:p>
            <a:r>
              <a:rPr lang="tr-TR" sz="1200" i="1"/>
              <a:t>2001 de Java Enterprise 1 milyon kez dowload edildi.</a:t>
            </a:r>
          </a:p>
          <a:p>
            <a:endParaRPr lang="tr-TR" sz="1600" dirty="0"/>
          </a:p>
        </p:txBody>
      </p:sp>
      <p:pic>
        <p:nvPicPr>
          <p:cNvPr id="3" name="Picture 2" descr="C:\Users\Kuanko\Desktop\bill-jo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838200"/>
            <a:ext cx="2927350" cy="194927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562600" y="2362200"/>
            <a:ext cx="2361929" cy="369332"/>
          </a:xfrm>
          <a:prstGeom prst="rect">
            <a:avLst/>
          </a:prstGeom>
          <a:noFill/>
        </p:spPr>
        <p:txBody>
          <a:bodyPr wrap="none" rtlCol="0">
            <a:spAutoFit/>
          </a:bodyPr>
          <a:lstStyle/>
          <a:p>
            <a:r>
              <a:rPr lang="tr-TR" dirty="0"/>
              <a:t>Bill Joy – James Gosling</a:t>
            </a:r>
          </a:p>
        </p:txBody>
      </p:sp>
    </p:spTree>
    <p:extLst>
      <p:ext uri="{BB962C8B-B14F-4D97-AF65-F5344CB8AC3E}">
        <p14:creationId xmlns:p14="http://schemas.microsoft.com/office/powerpoint/2010/main" val="693261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905000"/>
            <a:ext cx="2057400" cy="762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latin typeface="Arial Narrow" panose="020B0606020202030204" pitchFamily="34" charset="0"/>
              </a:rPr>
              <a:t>Native Compilation</a:t>
            </a:r>
          </a:p>
        </p:txBody>
      </p:sp>
      <p:sp>
        <p:nvSpPr>
          <p:cNvPr id="5" name="Rectangle 4"/>
          <p:cNvSpPr/>
          <p:nvPr/>
        </p:nvSpPr>
        <p:spPr>
          <a:xfrm>
            <a:off x="1490133" y="2778611"/>
            <a:ext cx="2286000" cy="400110"/>
          </a:xfrm>
          <a:prstGeom prst="rect">
            <a:avLst/>
          </a:prstGeom>
        </p:spPr>
        <p:txBody>
          <a:bodyPr wrap="square">
            <a:spAutoFit/>
          </a:bodyPr>
          <a:lstStyle/>
          <a:p>
            <a:r>
              <a:rPr lang="en-US" sz="1000" dirty="0"/>
              <a:t> to be compiled to native (machine) code</a:t>
            </a:r>
            <a:endParaRPr lang="tr-TR" sz="1000" dirty="0"/>
          </a:p>
        </p:txBody>
      </p:sp>
      <p:sp>
        <p:nvSpPr>
          <p:cNvPr id="6" name="Rectangle 5"/>
          <p:cNvSpPr/>
          <p:nvPr/>
        </p:nvSpPr>
        <p:spPr>
          <a:xfrm>
            <a:off x="3886200" y="2804011"/>
            <a:ext cx="1981200" cy="707886"/>
          </a:xfrm>
          <a:prstGeom prst="rect">
            <a:avLst/>
          </a:prstGeom>
        </p:spPr>
        <p:txBody>
          <a:bodyPr wrap="square">
            <a:spAutoFit/>
          </a:bodyPr>
          <a:lstStyle/>
          <a:p>
            <a:r>
              <a:rPr lang="en-US" sz="1000" dirty="0"/>
              <a:t>to be interpreted from source code at runtime</a:t>
            </a:r>
            <a:endParaRPr lang="tr-TR" sz="1000" dirty="0"/>
          </a:p>
          <a:p>
            <a:r>
              <a:rPr lang="tr-TR" sz="1000" dirty="0"/>
              <a:t>Visual Basic</a:t>
            </a:r>
          </a:p>
          <a:p>
            <a:r>
              <a:rPr lang="tr-TR" sz="1000" dirty="0"/>
              <a:t>Javascript</a:t>
            </a:r>
            <a:r>
              <a:rPr lang="en-US" sz="1000" dirty="0"/>
              <a:t> </a:t>
            </a:r>
            <a:endParaRPr lang="tr-TR" sz="1000" dirty="0"/>
          </a:p>
        </p:txBody>
      </p:sp>
      <p:sp>
        <p:nvSpPr>
          <p:cNvPr id="7" name="Rectangle 6"/>
          <p:cNvSpPr/>
          <p:nvPr/>
        </p:nvSpPr>
        <p:spPr>
          <a:xfrm>
            <a:off x="3810000" y="1905000"/>
            <a:ext cx="2057400" cy="762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latin typeface="Arial Narrow" panose="020B0606020202030204" pitchFamily="34" charset="0"/>
              </a:rPr>
              <a:t>Interpretation</a:t>
            </a:r>
          </a:p>
        </p:txBody>
      </p:sp>
      <p:sp>
        <p:nvSpPr>
          <p:cNvPr id="8" name="Rectangle 7"/>
          <p:cNvSpPr/>
          <p:nvPr/>
        </p:nvSpPr>
        <p:spPr>
          <a:xfrm>
            <a:off x="6172200" y="1905000"/>
            <a:ext cx="2057400" cy="76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latin typeface="Arial Narrow" panose="020B0606020202030204" pitchFamily="34" charset="0"/>
              </a:rPr>
              <a:t>Intermediate Language</a:t>
            </a:r>
          </a:p>
          <a:p>
            <a:pPr algn="ctr"/>
            <a:r>
              <a:rPr lang="tr-TR" sz="1600" dirty="0">
                <a:latin typeface="Arial Narrow" panose="020B0606020202030204" pitchFamily="34" charset="0"/>
              </a:rPr>
              <a:t>Virtual Machine</a:t>
            </a:r>
          </a:p>
        </p:txBody>
      </p:sp>
      <p:sp>
        <p:nvSpPr>
          <p:cNvPr id="9" name="Rectangle 8"/>
          <p:cNvSpPr/>
          <p:nvPr/>
        </p:nvSpPr>
        <p:spPr>
          <a:xfrm>
            <a:off x="6172200" y="2804011"/>
            <a:ext cx="1981200" cy="861774"/>
          </a:xfrm>
          <a:prstGeom prst="rect">
            <a:avLst/>
          </a:prstGeom>
        </p:spPr>
        <p:txBody>
          <a:bodyPr wrap="square">
            <a:spAutoFit/>
          </a:bodyPr>
          <a:lstStyle/>
          <a:p>
            <a:r>
              <a:rPr lang="en-US" sz="1000" dirty="0"/>
              <a:t> to be compiled to a byte</a:t>
            </a:r>
            <a:r>
              <a:rPr lang="tr-TR" sz="1000" dirty="0"/>
              <a:t>-</a:t>
            </a:r>
            <a:r>
              <a:rPr lang="en-US" sz="1000" dirty="0"/>
              <a:t>code</a:t>
            </a:r>
            <a:endParaRPr lang="tr-TR" sz="1000" dirty="0"/>
          </a:p>
          <a:p>
            <a:r>
              <a:rPr lang="tr-TR" sz="1000" dirty="0"/>
              <a:t>Then run on virtual machine</a:t>
            </a:r>
          </a:p>
          <a:p>
            <a:endParaRPr lang="tr-TR" sz="1000" dirty="0"/>
          </a:p>
          <a:p>
            <a:r>
              <a:rPr lang="tr-TR" sz="1000" dirty="0"/>
              <a:t>Java</a:t>
            </a:r>
          </a:p>
          <a:p>
            <a:r>
              <a:rPr lang="tr-TR" sz="1000" dirty="0"/>
              <a:t>C#</a:t>
            </a:r>
          </a:p>
        </p:txBody>
      </p:sp>
      <p:sp>
        <p:nvSpPr>
          <p:cNvPr id="10" name="Rectangle 3"/>
          <p:cNvSpPr/>
          <p:nvPr/>
        </p:nvSpPr>
        <p:spPr>
          <a:xfrm>
            <a:off x="0" y="0"/>
            <a:ext cx="9144000" cy="609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solidFill>
                  <a:schemeClr val="tx1"/>
                </a:solidFill>
              </a:rPr>
              <a:t>Javanın Kısa Tarihi ve Gelişimi</a:t>
            </a:r>
          </a:p>
        </p:txBody>
      </p:sp>
    </p:spTree>
    <p:extLst>
      <p:ext uri="{BB962C8B-B14F-4D97-AF65-F5344CB8AC3E}">
        <p14:creationId xmlns:p14="http://schemas.microsoft.com/office/powerpoint/2010/main" val="2388069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978</TotalTime>
  <Words>1249</Words>
  <Application>Microsoft Office PowerPoint</Application>
  <PresentationFormat>On-screen Show (4:3)</PresentationFormat>
  <Paragraphs>360</Paragraphs>
  <Slides>24</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Arial</vt:lpstr>
      <vt:lpstr>Arial Narrow</vt:lpstr>
      <vt:lpstr>Calibri</vt:lpstr>
      <vt:lpstr>Helvetica</vt:lpstr>
      <vt:lpstr>Tahoma</vt:lpstr>
      <vt:lpstr>Times New Roman</vt:lpstr>
      <vt:lpstr>Office Theme</vt:lpstr>
      <vt:lpstr>Microsoft ClipArt 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Java is Compiled and Interpreted</vt:lpstr>
      <vt:lpstr>Compiled Languages</vt:lpstr>
      <vt:lpstr>Total Platform Independence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Kuanko</dc:creator>
  <cp:lastModifiedBy>serkan ertürk</cp:lastModifiedBy>
  <cp:revision>68</cp:revision>
  <dcterms:created xsi:type="dcterms:W3CDTF">2006-08-16T00:00:00Z</dcterms:created>
  <dcterms:modified xsi:type="dcterms:W3CDTF">2017-12-28T07:03:22Z</dcterms:modified>
</cp:coreProperties>
</file>