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1" r:id="rId2"/>
    <p:sldId id="256" r:id="rId3"/>
    <p:sldId id="257" r:id="rId4"/>
    <p:sldId id="258" r:id="rId5"/>
    <p:sldId id="259" r:id="rId6"/>
    <p:sldId id="260" r:id="rId7"/>
    <p:sldId id="282" r:id="rId8"/>
    <p:sldId id="283" r:id="rId9"/>
    <p:sldId id="27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91A6E9-A822-487E-83AC-EF0D540D3E27}" type="datetimeFigureOut">
              <a:rPr lang="tr-TR" smtClean="0"/>
              <a:t>08.06.2014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926307-FBC4-4B1D-8F43-314CC91C28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1704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26307-FBC4-4B1D-8F43-314CC91C286A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7321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4.jpeg"/><Relationship Id="rId5" Type="http://schemas.openxmlformats.org/officeDocument/2006/relationships/image" Target="../media/image5.jpeg"/><Relationship Id="rId10" Type="http://schemas.openxmlformats.org/officeDocument/2006/relationships/image" Target="../media/image13.png"/><Relationship Id="rId4" Type="http://schemas.openxmlformats.org/officeDocument/2006/relationships/image" Target="../media/image9.gif"/><Relationship Id="rId9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5.jpeg"/><Relationship Id="rId10" Type="http://schemas.openxmlformats.org/officeDocument/2006/relationships/image" Target="../media/image16.png"/><Relationship Id="rId4" Type="http://schemas.openxmlformats.org/officeDocument/2006/relationships/image" Target="../media/image9.gif"/><Relationship Id="rId9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/>
          <p:nvPr/>
        </p:nvSpPr>
        <p:spPr>
          <a:xfrm>
            <a:off x="0" y="4876800"/>
            <a:ext cx="9144000" cy="990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1930395" y="1320803"/>
            <a:ext cx="55146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400" smtClean="0">
                <a:latin typeface="Arial" panose="020B0604020202020204" pitchFamily="34" charset="0"/>
                <a:cs typeface="Arial" panose="020B0604020202020204" pitchFamily="34" charset="0"/>
              </a:rPr>
              <a:t>Marmara Üniversitesi</a:t>
            </a:r>
            <a:endParaRPr lang="tr-TR" sz="4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966186" y="1990241"/>
            <a:ext cx="37752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smtClean="0"/>
              <a:t>Mekatronik Tezli YL Programı</a:t>
            </a:r>
            <a:endParaRPr lang="tr-TR" sz="2400"/>
          </a:p>
        </p:txBody>
      </p:sp>
      <p:sp>
        <p:nvSpPr>
          <p:cNvPr id="6" name="Metin kutusu 5"/>
          <p:cNvSpPr txBox="1"/>
          <p:nvPr/>
        </p:nvSpPr>
        <p:spPr>
          <a:xfrm>
            <a:off x="1973408" y="2396068"/>
            <a:ext cx="3271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MKT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733 Mek.S.Özel Elk. Mot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1902963" y="5195054"/>
            <a:ext cx="4416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Hazırlayan: Yasir Karadeniz – 526212011</a:t>
            </a:r>
          </a:p>
        </p:txBody>
      </p:sp>
      <p:pic>
        <p:nvPicPr>
          <p:cNvPr id="3074" name="Picture 2" descr="G:\Progs\Utility\CroppedImages\63525468802435010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33" y="1394341"/>
            <a:ext cx="1379439" cy="1371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6401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Kuanko\Desktop\DC-Motor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5570" y="2209800"/>
            <a:ext cx="1803400" cy="162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b="1" dirty="0" smtClean="0">
                <a:solidFill>
                  <a:schemeClr val="tx1"/>
                </a:solidFill>
              </a:rPr>
              <a:t>Temel Amaç: DC Elektrik Motorun Kontrolü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295400"/>
            <a:ext cx="66245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Bu çalışmanın temel amacı DC elektrik motorun </a:t>
            </a:r>
          </a:p>
          <a:p>
            <a:r>
              <a:rPr lang="tr-TR" sz="2400" dirty="0" smtClean="0"/>
              <a:t>temel kontrol mekanizmasının anlaşılması ve bunun</a:t>
            </a:r>
          </a:p>
          <a:p>
            <a:r>
              <a:rPr lang="tr-TR" sz="2400" dirty="0" smtClean="0"/>
              <a:t>pratik olarak gösterilmesidir. </a:t>
            </a:r>
            <a:endParaRPr lang="tr-TR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2834640"/>
            <a:ext cx="727500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Çalışmada iki temel konu incelenecektir. </a:t>
            </a:r>
            <a:endParaRPr lang="tr-T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smtClean="0"/>
              <a:t>Kendi ürettiğimiz bir PWM ile motorun kontrolü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smtClean="0"/>
              <a:t>Arduinonun otomatik ürettiği PWM ile motor kontrolü</a:t>
            </a:r>
            <a:endParaRPr lang="tr-TR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87096" y="4343400"/>
            <a:ext cx="76258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Uygulamada </a:t>
            </a:r>
            <a:r>
              <a:rPr lang="tr-TR" sz="2400" dirty="0" smtClean="0"/>
              <a:t>Arduino kullanıldığı için burada bizi ilgilendiren</a:t>
            </a:r>
          </a:p>
          <a:p>
            <a:r>
              <a:rPr lang="tr-TR" sz="2400" dirty="0" smtClean="0"/>
              <a:t>kadarı ile Arduinoyu inceleyelim.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280738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b="1" dirty="0" smtClean="0">
                <a:solidFill>
                  <a:schemeClr val="tx1"/>
                </a:solidFill>
              </a:rPr>
              <a:t>Arduino’nun Yapısı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8808" y="838200"/>
            <a:ext cx="86227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Arduino, bizi burada ilgilendiren kısmı ile, digital çıkışları, </a:t>
            </a:r>
            <a:r>
              <a:rPr lang="tr-TR" sz="1600" dirty="0" smtClean="0"/>
              <a:t>Analog girişleri olan ve rahat bir şekilde programlanabilen bir </a:t>
            </a:r>
            <a:r>
              <a:rPr lang="tr-TR" sz="1600" dirty="0" smtClean="0"/>
              <a:t>sistemdir.  Analog input, gelen gerilim miktarına göre çıkışta işlem </a:t>
            </a:r>
            <a:r>
              <a:rPr lang="tr-TR" sz="1600" dirty="0" smtClean="0"/>
              <a:t>yapmamızı sağlar. </a:t>
            </a:r>
          </a:p>
          <a:p>
            <a:r>
              <a:rPr lang="tr-TR" sz="1600" dirty="0" smtClean="0"/>
              <a:t>Digital çıkışı ise, istediğimiz koşula göre çıkışı 1 veya 0 , yani </a:t>
            </a:r>
            <a:r>
              <a:rPr lang="tr-TR" sz="1600" dirty="0" smtClean="0"/>
              <a:t>5V veya 0V yapabiliriz. Bu bize çok</a:t>
            </a:r>
          </a:p>
          <a:p>
            <a:r>
              <a:rPr lang="tr-TR" sz="1600" dirty="0" smtClean="0"/>
              <a:t>rahat bir şekilde temel PWM uygulaması yapma imkanı sağlar. </a:t>
            </a:r>
          </a:p>
          <a:p>
            <a:r>
              <a:rPr lang="tr-TR" sz="1600" dirty="0" smtClean="0"/>
              <a:t>Öte yandan Arduinonun bir gerilim seviyesini bir PWM e çevirme özelli de vardır. Buda motorun hız</a:t>
            </a:r>
          </a:p>
          <a:p>
            <a:r>
              <a:rPr lang="tr-TR" sz="1600" dirty="0" smtClean="0"/>
              <a:t>kontrolü için bize imkan tanır.</a:t>
            </a:r>
          </a:p>
        </p:txBody>
      </p:sp>
      <p:pic>
        <p:nvPicPr>
          <p:cNvPr id="4099" name="Picture 3" descr="C:\Users\Kuanko\Desktop\ArduinoDiecimilaComponent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895600"/>
            <a:ext cx="7145451" cy="3561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822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/>
          <p:nvPr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b="1" dirty="0" smtClean="0">
                <a:solidFill>
                  <a:schemeClr val="tx1"/>
                </a:solidFill>
              </a:rPr>
              <a:t>Temel PWM Uygulaması</a:t>
            </a:r>
            <a:endParaRPr lang="tr-TR" b="1" dirty="0">
              <a:solidFill>
                <a:schemeClr val="tx1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95" y="1294622"/>
            <a:ext cx="5410955" cy="2496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 descr="C:\Users\Kuanko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1475" y="1617896"/>
            <a:ext cx="695325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809487" y="1013058"/>
            <a:ext cx="914400" cy="1905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5125" name="Picture 5" descr="C:\Users\Kuanko\Desktop\free-vector-ground-symbol-clip-art_116201_Ground_Symbol_clip_art_high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887" y="3124433"/>
            <a:ext cx="280194" cy="304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>
          <a:xfrm flipV="1">
            <a:off x="6266687" y="3106812"/>
            <a:ext cx="1802654" cy="63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5124" idx="2"/>
          </p:cNvCxnSpPr>
          <p:nvPr/>
        </p:nvCxnSpPr>
        <p:spPr>
          <a:xfrm flipH="1">
            <a:off x="8069341" y="2313221"/>
            <a:ext cx="19797" cy="7999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4" idx="2"/>
          </p:cNvCxnSpPr>
          <p:nvPr/>
        </p:nvCxnSpPr>
        <p:spPr>
          <a:xfrm>
            <a:off x="6266687" y="2918058"/>
            <a:ext cx="0" cy="1887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endCxn id="5124" idx="0"/>
          </p:cNvCxnSpPr>
          <p:nvPr/>
        </p:nvCxnSpPr>
        <p:spPr>
          <a:xfrm>
            <a:off x="6723887" y="1617896"/>
            <a:ext cx="136525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816988" y="685800"/>
            <a:ext cx="6014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000" dirty="0" smtClean="0"/>
              <a:t>Arduino</a:t>
            </a:r>
            <a:endParaRPr lang="tr-TR" sz="1000" dirty="0"/>
          </a:p>
        </p:txBody>
      </p:sp>
      <p:sp>
        <p:nvSpPr>
          <p:cNvPr id="18" name="TextBox 17"/>
          <p:cNvSpPr txBox="1"/>
          <p:nvPr/>
        </p:nvSpPr>
        <p:spPr>
          <a:xfrm>
            <a:off x="6190487" y="3106812"/>
            <a:ext cx="4267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000" dirty="0" smtClean="0"/>
              <a:t>GND</a:t>
            </a:r>
            <a:endParaRPr lang="tr-TR" sz="1000" dirty="0"/>
          </a:p>
        </p:txBody>
      </p:sp>
      <p:sp>
        <p:nvSpPr>
          <p:cNvPr id="24" name="TextBox 23"/>
          <p:cNvSpPr txBox="1"/>
          <p:nvPr/>
        </p:nvSpPr>
        <p:spPr>
          <a:xfrm>
            <a:off x="6767904" y="1348582"/>
            <a:ext cx="80021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000" dirty="0" smtClean="0"/>
              <a:t>Digital Pin 7</a:t>
            </a:r>
            <a:endParaRPr lang="tr-TR" sz="1000" dirty="0"/>
          </a:p>
        </p:txBody>
      </p:sp>
      <p:pic>
        <p:nvPicPr>
          <p:cNvPr id="5128" name="Picture 8" descr="C:\Users\Kuanko\Desktop\pwm-signal.pn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07" r="17559" b="53877"/>
          <a:stretch/>
        </p:blipFill>
        <p:spPr bwMode="auto">
          <a:xfrm>
            <a:off x="4972875" y="3847768"/>
            <a:ext cx="4012630" cy="1121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5061124" y="3615030"/>
            <a:ext cx="4683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000" dirty="0" smtClean="0"/>
              <a:t>25ms</a:t>
            </a:r>
            <a:endParaRPr lang="tr-TR" sz="1000" dirty="0"/>
          </a:p>
        </p:txBody>
      </p:sp>
      <p:sp>
        <p:nvSpPr>
          <p:cNvPr id="27" name="TextBox 26"/>
          <p:cNvSpPr txBox="1"/>
          <p:nvPr/>
        </p:nvSpPr>
        <p:spPr>
          <a:xfrm>
            <a:off x="5441272" y="3613740"/>
            <a:ext cx="4683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000" dirty="0"/>
              <a:t>7</a:t>
            </a:r>
            <a:r>
              <a:rPr lang="tr-TR" sz="1000" dirty="0" smtClean="0"/>
              <a:t>5ms</a:t>
            </a:r>
            <a:endParaRPr lang="tr-TR" sz="1000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5364930" y="3613740"/>
            <a:ext cx="0" cy="16056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139122" y="3605785"/>
            <a:ext cx="0" cy="16056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364930" y="3861251"/>
            <a:ext cx="774192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160714" y="3581400"/>
            <a:ext cx="0" cy="16056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91145" y="4191000"/>
            <a:ext cx="874874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Bu kod motora şekilde görülen</a:t>
            </a:r>
          </a:p>
          <a:p>
            <a:r>
              <a:rPr lang="tr-TR" dirty="0" smtClean="0"/>
              <a:t>sinyali uygulamaktadır.  </a:t>
            </a:r>
          </a:p>
          <a:p>
            <a:r>
              <a:rPr lang="tr-TR" dirty="0" smtClean="0"/>
              <a:t>25ms değeri arttırılıp 75ms değeri</a:t>
            </a:r>
          </a:p>
          <a:p>
            <a:r>
              <a:rPr lang="tr-TR" dirty="0" smtClean="0"/>
              <a:t>düşürüldüğünde motorun hızlandığı görülür.</a:t>
            </a:r>
          </a:p>
          <a:p>
            <a:endParaRPr lang="tr-TR" dirty="0"/>
          </a:p>
          <a:p>
            <a:r>
              <a:rPr lang="tr-TR" dirty="0" smtClean="0"/>
              <a:t>Bu uygulamada düşük amperli bir motor, kısa bir süre kullanılacağından Arduinonun çıkışına</a:t>
            </a:r>
          </a:p>
          <a:p>
            <a:r>
              <a:rPr lang="tr-TR" dirty="0" smtClean="0"/>
              <a:t>motor direk bağlanmıştır. Ancak uzun süreli çalışmada işlemcinin bağlı olduğu pini yakabilir. </a:t>
            </a:r>
          </a:p>
          <a:p>
            <a:r>
              <a:rPr lang="tr-TR" dirty="0" smtClean="0"/>
              <a:t>Motor pine direk bağlanmamalıdır.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7280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1" name="Picture 7" descr="C:\Users\Kuanko\Desktop\Diod_symbol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58" t="33075" r="12118" b="30654"/>
          <a:stretch/>
        </p:blipFill>
        <p:spPr bwMode="auto">
          <a:xfrm rot="5400000">
            <a:off x="7597571" y="3943124"/>
            <a:ext cx="476862" cy="210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b="1" dirty="0" smtClean="0">
                <a:solidFill>
                  <a:schemeClr val="bg1"/>
                </a:solidFill>
              </a:rPr>
              <a:t>Arduinonun PWM P</a:t>
            </a:r>
            <a:r>
              <a:rPr lang="tr-TR" b="1" dirty="0" smtClean="0">
                <a:solidFill>
                  <a:schemeClr val="bg1"/>
                </a:solidFill>
              </a:rPr>
              <a:t>inlerini Kullanarak DC Motor Kontrolü</a:t>
            </a:r>
            <a:endParaRPr lang="tr-TR" b="1" dirty="0">
              <a:solidFill>
                <a:schemeClr val="bg1"/>
              </a:solidFill>
            </a:endParaRPr>
          </a:p>
        </p:txBody>
      </p:sp>
      <p:pic>
        <p:nvPicPr>
          <p:cNvPr id="6146" name="Picture 2" descr="C:\Users\Kuanko\Desktop\Transistor_symbol.gif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04" t="19084" r="60573" b="26704"/>
          <a:stretch/>
        </p:blipFill>
        <p:spPr bwMode="auto">
          <a:xfrm>
            <a:off x="6542279" y="3608245"/>
            <a:ext cx="719328" cy="972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C:\Users\Kuanko\Desktop\image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1310" y="3648059"/>
            <a:ext cx="695325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Connector 2"/>
          <p:cNvCxnSpPr/>
          <p:nvPr/>
        </p:nvCxnSpPr>
        <p:spPr>
          <a:xfrm>
            <a:off x="7026910" y="3632629"/>
            <a:ext cx="12620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7" name="Picture 3" descr="C:\Users\Kuanko\Desktop\free-vector-resistor-symbol-clip-art_116196_Resistor_Symbol_clip_art_hight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8275" y="4065445"/>
            <a:ext cx="838200" cy="185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Users\Kuanko\Desktop\pc5BpqxcB.pn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67" t="33793" r="21840" b="33103"/>
          <a:stretch/>
        </p:blipFill>
        <p:spPr bwMode="auto">
          <a:xfrm rot="16200000">
            <a:off x="7889684" y="4456851"/>
            <a:ext cx="798576" cy="472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Connector 13"/>
          <p:cNvCxnSpPr/>
          <p:nvPr/>
        </p:nvCxnSpPr>
        <p:spPr>
          <a:xfrm>
            <a:off x="7023863" y="4580557"/>
            <a:ext cx="0" cy="51206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026910" y="5092621"/>
            <a:ext cx="12620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5" descr="C:\Users\Kuanko\Desktop\free-vector-ground-symbol-clip-art_116201_Ground_Symbol_clip_art_hight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7844" y="5092621"/>
            <a:ext cx="280194" cy="304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6354356" y="3608245"/>
            <a:ext cx="6527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/>
              <a:t>BC557</a:t>
            </a:r>
            <a:endParaRPr lang="tr-TR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5944667" y="4272780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/>
              <a:t>1K</a:t>
            </a:r>
            <a:endParaRPr lang="tr-TR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8523479" y="4510524"/>
            <a:ext cx="3786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/>
              <a:t>9V</a:t>
            </a:r>
            <a:endParaRPr lang="tr-TR" sz="1400" dirty="0"/>
          </a:p>
        </p:txBody>
      </p:sp>
      <p:sp>
        <p:nvSpPr>
          <p:cNvPr id="23" name="Rectangle 22"/>
          <p:cNvSpPr/>
          <p:nvPr/>
        </p:nvSpPr>
        <p:spPr>
          <a:xfrm>
            <a:off x="4833875" y="3693778"/>
            <a:ext cx="914400" cy="1905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24" name="Picture 5" descr="C:\Users\Kuanko\Desktop\free-vector-ground-symbol-clip-art_116201_Ground_Symbol_clip_art_hight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0978" y="5970446"/>
            <a:ext cx="280194" cy="304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5338285" y="5779673"/>
            <a:ext cx="4267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000" dirty="0" smtClean="0"/>
              <a:t>GND</a:t>
            </a:r>
            <a:endParaRPr lang="tr-TR" sz="1000" dirty="0"/>
          </a:p>
        </p:txBody>
      </p:sp>
      <p:pic>
        <p:nvPicPr>
          <p:cNvPr id="6149" name="Picture 5" descr="C:\Users\Kuanko\Desktop\images (1).jpg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528"/>
          <a:stretch/>
        </p:blipFill>
        <p:spPr bwMode="auto">
          <a:xfrm>
            <a:off x="3599451" y="4510524"/>
            <a:ext cx="642001" cy="878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Straight Connector 16"/>
          <p:cNvCxnSpPr>
            <a:stCxn id="23" idx="2"/>
            <a:endCxn id="24" idx="0"/>
          </p:cNvCxnSpPr>
          <p:nvPr/>
        </p:nvCxnSpPr>
        <p:spPr>
          <a:xfrm>
            <a:off x="5291075" y="5598778"/>
            <a:ext cx="0" cy="371668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840244" y="5269008"/>
            <a:ext cx="0" cy="633775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840244" y="5902783"/>
            <a:ext cx="1450831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840243" y="4592142"/>
            <a:ext cx="1450831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088622" y="4915838"/>
            <a:ext cx="1450831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435407" y="4250887"/>
            <a:ext cx="3786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/>
              <a:t>5V</a:t>
            </a:r>
            <a:endParaRPr lang="tr-TR" sz="1400" dirty="0"/>
          </a:p>
        </p:txBody>
      </p:sp>
      <p:sp>
        <p:nvSpPr>
          <p:cNvPr id="41" name="TextBox 40"/>
          <p:cNvSpPr txBox="1"/>
          <p:nvPr/>
        </p:nvSpPr>
        <p:spPr>
          <a:xfrm>
            <a:off x="3904252" y="5087779"/>
            <a:ext cx="9444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000" dirty="0" smtClean="0"/>
              <a:t>Analog Input 0</a:t>
            </a:r>
            <a:endParaRPr lang="tr-TR" sz="1000" dirty="0"/>
          </a:p>
        </p:txBody>
      </p:sp>
      <p:sp>
        <p:nvSpPr>
          <p:cNvPr id="42" name="TextBox 41"/>
          <p:cNvSpPr txBox="1"/>
          <p:nvPr/>
        </p:nvSpPr>
        <p:spPr>
          <a:xfrm>
            <a:off x="4990351" y="3362024"/>
            <a:ext cx="6014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000" dirty="0" smtClean="0"/>
              <a:t>Arduino</a:t>
            </a:r>
            <a:endParaRPr lang="tr-TR" sz="1000" dirty="0"/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426" y="999109"/>
            <a:ext cx="3248025" cy="248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TextBox 34"/>
          <p:cNvSpPr txBox="1"/>
          <p:nvPr/>
        </p:nvSpPr>
        <p:spPr>
          <a:xfrm>
            <a:off x="5752577" y="3762133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000" dirty="0" smtClean="0"/>
              <a:t>11</a:t>
            </a:r>
            <a:endParaRPr lang="tr-TR" sz="1000" dirty="0"/>
          </a:p>
        </p:txBody>
      </p:sp>
      <p:sp>
        <p:nvSpPr>
          <p:cNvPr id="45" name="TextBox 44"/>
          <p:cNvSpPr txBox="1"/>
          <p:nvPr/>
        </p:nvSpPr>
        <p:spPr>
          <a:xfrm>
            <a:off x="4552672" y="4706779"/>
            <a:ext cx="3241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000" dirty="0" smtClean="0"/>
              <a:t>A0</a:t>
            </a:r>
            <a:endParaRPr lang="tr-TR" sz="1000" dirty="0"/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7824216" y="3648058"/>
            <a:ext cx="0" cy="18000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endCxn id="6148" idx="3"/>
          </p:cNvCxnSpPr>
          <p:nvPr/>
        </p:nvCxnSpPr>
        <p:spPr>
          <a:xfrm>
            <a:off x="7824216" y="4282021"/>
            <a:ext cx="464756" cy="12024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385700" y="681241"/>
            <a:ext cx="578549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 smtClean="0"/>
              <a:t>Potansiyometre üzerinden analog input a giriş yapıyoruz. Arduionun içerisinde bir</a:t>
            </a:r>
          </a:p>
          <a:p>
            <a:r>
              <a:rPr lang="tr-TR" sz="1200" dirty="0" smtClean="0"/>
              <a:t>analog to digital dönüştürücü vardır. 0-5V aralığını 0-1023 arası sayısal değere dönüştürür. </a:t>
            </a:r>
          </a:p>
          <a:p>
            <a:endParaRPr lang="tr-TR" sz="1200" dirty="0"/>
          </a:p>
          <a:p>
            <a:r>
              <a:rPr lang="tr-TR" sz="1200" dirty="0" smtClean="0"/>
              <a:t>Arduinoda analog output ise 0-255 arası değeri  9,10,11,3,5,6 pinleri üzerinden</a:t>
            </a:r>
          </a:p>
          <a:p>
            <a:r>
              <a:rPr lang="tr-TR" sz="1200" dirty="0" smtClean="0"/>
              <a:t>PWM bir sinyale dönüştürür.  Bunun için bu pinlere analogWrite komutu ile 0-255 arası</a:t>
            </a:r>
          </a:p>
          <a:p>
            <a:r>
              <a:rPr lang="tr-TR" sz="1200" dirty="0" smtClean="0"/>
              <a:t>değer göndermek yeterlidir.</a:t>
            </a:r>
          </a:p>
          <a:p>
            <a:endParaRPr lang="tr-TR" sz="1200" dirty="0"/>
          </a:p>
          <a:p>
            <a:r>
              <a:rPr lang="tr-TR" sz="1200" dirty="0" smtClean="0"/>
              <a:t>Bu uygulamada 0-255 arası değer seçimi potansiyometre üzerinden yapılmaktadır.  </a:t>
            </a:r>
          </a:p>
          <a:p>
            <a:r>
              <a:rPr lang="tr-TR" sz="1200" dirty="0" smtClean="0"/>
              <a:t>Potansiyemetre ile A0 dan alınan 0-1023 arası değer, önce map komutu ile  0-255 arası</a:t>
            </a:r>
          </a:p>
          <a:p>
            <a:r>
              <a:rPr lang="tr-TR" sz="1200" dirty="0" smtClean="0"/>
              <a:t>bir değere dönüştürülüp sonra 11 numaralı pin e analogWrite ile gönderilmektedir. </a:t>
            </a:r>
          </a:p>
          <a:p>
            <a:endParaRPr lang="tr-TR" sz="1200" dirty="0"/>
          </a:p>
          <a:p>
            <a:r>
              <a:rPr lang="tr-TR" sz="1200" dirty="0" smtClean="0"/>
              <a:t>Buradaki uygulamada motor bir transistör üzerinden  ve farklı bir gerilim kaynağı ile</a:t>
            </a:r>
          </a:p>
          <a:p>
            <a:r>
              <a:rPr lang="tr-TR" sz="1200" dirty="0" smtClean="0"/>
              <a:t>sürülüyor. (Birinci örnektekinin tersine, olması gerektiği gibi) Sistemdeki diyod, motoruz</a:t>
            </a:r>
          </a:p>
          <a:p>
            <a:r>
              <a:rPr lang="tr-TR" sz="1200" dirty="0" smtClean="0"/>
              <a:t>Zıt EMK sı sonucu oluşan akımı engelleyeme ve sistemi koruma amaçlıdır. </a:t>
            </a:r>
            <a:endParaRPr lang="tr-TR" sz="1200" dirty="0"/>
          </a:p>
        </p:txBody>
      </p:sp>
      <p:pic>
        <p:nvPicPr>
          <p:cNvPr id="6152" name="Picture 8" descr="C:\Users\Kuanko\Desktop\Arduino-PWM1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953738"/>
            <a:ext cx="2934288" cy="1329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8565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C:\Users\Kuanko\Desktop\SW1.gif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06" t="44212" r="44254" b="34868"/>
          <a:stretch/>
        </p:blipFill>
        <p:spPr bwMode="auto">
          <a:xfrm>
            <a:off x="5215068" y="953924"/>
            <a:ext cx="651549" cy="341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b="1" dirty="0" smtClean="0">
                <a:solidFill>
                  <a:schemeClr val="tx1"/>
                </a:solidFill>
              </a:rPr>
              <a:t>PWM ile DC Motor  Kontrolü</a:t>
            </a:r>
            <a:endParaRPr lang="tr-TR" b="1" dirty="0">
              <a:solidFill>
                <a:schemeClr val="tx1"/>
              </a:solidFill>
            </a:endParaRPr>
          </a:p>
        </p:txBody>
      </p:sp>
      <p:pic>
        <p:nvPicPr>
          <p:cNvPr id="9" name="Picture 7" descr="C:\Users\Kuanko\Desktop\Diod_symbol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58" t="33075" r="12118" b="30654"/>
          <a:stretch/>
        </p:blipFill>
        <p:spPr bwMode="auto">
          <a:xfrm rot="5400000">
            <a:off x="6235273" y="1747497"/>
            <a:ext cx="476862" cy="210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Kuanko\Desktop\Transistor_symbol.gif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04" t="19084" r="60573" b="26704"/>
          <a:stretch/>
        </p:blipFill>
        <p:spPr bwMode="auto">
          <a:xfrm>
            <a:off x="4711347" y="1448593"/>
            <a:ext cx="719328" cy="972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C:\Users\Kuanko\Desktop\image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7871" y="1488407"/>
            <a:ext cx="695325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5680605" y="1218234"/>
            <a:ext cx="122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3" descr="C:\Users\Kuanko\Desktop\free-vector-resistor-symbol-clip-art_116196_Resistor_Symbol_clip_art_hight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7343" y="1905793"/>
            <a:ext cx="838200" cy="185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C:\Users\Kuanko\Desktop\pc5BpqxcB.pn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67" t="33793" r="21840" b="33103"/>
          <a:stretch/>
        </p:blipFill>
        <p:spPr bwMode="auto">
          <a:xfrm rot="16200000">
            <a:off x="6526245" y="2297199"/>
            <a:ext cx="798576" cy="472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Straight Connector 14"/>
          <p:cNvCxnSpPr/>
          <p:nvPr/>
        </p:nvCxnSpPr>
        <p:spPr>
          <a:xfrm>
            <a:off x="5192931" y="2420905"/>
            <a:ext cx="0" cy="51206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195977" y="2932969"/>
            <a:ext cx="172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5" descr="C:\Users\Kuanko\Desktop\free-vector-ground-symbol-clip-art_116201_Ground_Symbol_clip_art_hight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6912" y="2932969"/>
            <a:ext cx="280194" cy="304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4523424" y="1448593"/>
            <a:ext cx="6527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/>
              <a:t>BC557</a:t>
            </a:r>
            <a:endParaRPr lang="tr-TR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4113735" y="2113128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/>
              <a:t>1K</a:t>
            </a:r>
            <a:endParaRPr lang="tr-TR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7160040" y="2350872"/>
            <a:ext cx="3786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/>
              <a:t>9V</a:t>
            </a:r>
            <a:endParaRPr lang="tr-TR" sz="1400" dirty="0"/>
          </a:p>
        </p:txBody>
      </p:sp>
      <p:sp>
        <p:nvSpPr>
          <p:cNvPr id="21" name="Rectangle 20"/>
          <p:cNvSpPr/>
          <p:nvPr/>
        </p:nvSpPr>
        <p:spPr>
          <a:xfrm>
            <a:off x="3002943" y="1534126"/>
            <a:ext cx="914400" cy="1905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22" name="Picture 5" descr="C:\Users\Kuanko\Desktop\free-vector-ground-symbol-clip-art_116201_Ground_Symbol_clip_art_hight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0046" y="3810794"/>
            <a:ext cx="280194" cy="304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3507353" y="3620021"/>
            <a:ext cx="4267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000" dirty="0" smtClean="0"/>
              <a:t>GND</a:t>
            </a:r>
            <a:endParaRPr lang="tr-TR" sz="1000" dirty="0"/>
          </a:p>
        </p:txBody>
      </p:sp>
      <p:pic>
        <p:nvPicPr>
          <p:cNvPr id="24" name="Picture 5" descr="C:\Users\Kuanko\Desktop\images (1).jpg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528"/>
          <a:stretch/>
        </p:blipFill>
        <p:spPr bwMode="auto">
          <a:xfrm>
            <a:off x="1768519" y="2350872"/>
            <a:ext cx="642001" cy="878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5" name="Straight Connector 24"/>
          <p:cNvCxnSpPr>
            <a:stCxn id="21" idx="2"/>
            <a:endCxn id="22" idx="0"/>
          </p:cNvCxnSpPr>
          <p:nvPr/>
        </p:nvCxnSpPr>
        <p:spPr>
          <a:xfrm>
            <a:off x="3460143" y="3439126"/>
            <a:ext cx="0" cy="371668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009312" y="3109356"/>
            <a:ext cx="0" cy="633775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009312" y="3743131"/>
            <a:ext cx="1450831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009311" y="2432490"/>
            <a:ext cx="1450831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257690" y="2756186"/>
            <a:ext cx="1450831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604475" y="2091235"/>
            <a:ext cx="3786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/>
              <a:t>5V</a:t>
            </a:r>
            <a:endParaRPr lang="tr-TR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2073320" y="2928127"/>
            <a:ext cx="9444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000" dirty="0" smtClean="0"/>
              <a:t>Analog Input 0</a:t>
            </a:r>
            <a:endParaRPr lang="tr-TR" sz="1000" dirty="0"/>
          </a:p>
        </p:txBody>
      </p:sp>
      <p:sp>
        <p:nvSpPr>
          <p:cNvPr id="32" name="TextBox 31"/>
          <p:cNvSpPr txBox="1"/>
          <p:nvPr/>
        </p:nvSpPr>
        <p:spPr>
          <a:xfrm>
            <a:off x="3921645" y="1602481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000" dirty="0" smtClean="0"/>
              <a:t>11</a:t>
            </a:r>
            <a:endParaRPr lang="tr-TR" sz="1000" dirty="0"/>
          </a:p>
        </p:txBody>
      </p:sp>
      <p:sp>
        <p:nvSpPr>
          <p:cNvPr id="33" name="TextBox 32"/>
          <p:cNvSpPr txBox="1"/>
          <p:nvPr/>
        </p:nvSpPr>
        <p:spPr>
          <a:xfrm>
            <a:off x="2721740" y="2547127"/>
            <a:ext cx="3241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000" dirty="0" smtClean="0"/>
              <a:t>A0</a:t>
            </a:r>
            <a:endParaRPr lang="tr-TR" sz="1000" dirty="0"/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6472969" y="1488406"/>
            <a:ext cx="0" cy="18000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endCxn id="14" idx="3"/>
          </p:cNvCxnSpPr>
          <p:nvPr/>
        </p:nvCxnSpPr>
        <p:spPr>
          <a:xfrm>
            <a:off x="6460777" y="2122369"/>
            <a:ext cx="464756" cy="12024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172" name="Picture 4" descr="C:\Users\Kuanko\Desktop\Diod_LED_symbol.png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38" t="13006" r="13136" b="30104"/>
          <a:stretch/>
        </p:blipFill>
        <p:spPr bwMode="auto">
          <a:xfrm>
            <a:off x="5810054" y="678040"/>
            <a:ext cx="675842" cy="478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Connector 2"/>
          <p:cNvCxnSpPr/>
          <p:nvPr/>
        </p:nvCxnSpPr>
        <p:spPr>
          <a:xfrm>
            <a:off x="6925533" y="1004657"/>
            <a:ext cx="1" cy="5344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208170" y="1124508"/>
            <a:ext cx="1" cy="5344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482957" y="1488406"/>
            <a:ext cx="43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458041" y="993548"/>
            <a:ext cx="46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96829" y="4693997"/>
            <a:ext cx="79797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Yan bir uygulama olarak, devreye eklenen bir switch ve led ile akımın motorun</a:t>
            </a:r>
          </a:p>
          <a:p>
            <a:r>
              <a:rPr lang="tr-TR" dirty="0" smtClean="0"/>
              <a:t>çalışması  üzerindeki etkisi gözlenmiştir. LED üzerine düşen gerilim motorun çalışma</a:t>
            </a:r>
          </a:p>
          <a:p>
            <a:r>
              <a:rPr lang="tr-TR" dirty="0" smtClean="0"/>
              <a:t>hızını düşürmektedir.</a:t>
            </a:r>
          </a:p>
        </p:txBody>
      </p:sp>
    </p:spTree>
    <p:extLst>
      <p:ext uri="{BB962C8B-B14F-4D97-AF65-F5344CB8AC3E}">
        <p14:creationId xmlns:p14="http://schemas.microsoft.com/office/powerpoint/2010/main" val="4036714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b="1" dirty="0" smtClean="0">
                <a:solidFill>
                  <a:schemeClr val="tx1"/>
                </a:solidFill>
              </a:rPr>
              <a:t>DC Motor Kontrol Uygulama</a:t>
            </a:r>
            <a:endParaRPr lang="tr-TR" b="1" dirty="0">
              <a:solidFill>
                <a:schemeClr val="tx1"/>
              </a:solidFill>
            </a:endParaRPr>
          </a:p>
        </p:txBody>
      </p:sp>
      <p:pic>
        <p:nvPicPr>
          <p:cNvPr id="5" name="Picture 2" descr="C:\Users\Kuanko\Desktop\CAM025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990600"/>
            <a:ext cx="7162800" cy="4032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88060" y="5214021"/>
            <a:ext cx="7587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Resimde delikli pertinax üzerinde yapılan çalışmanın uygulaması görülmektedir. </a:t>
            </a:r>
          </a:p>
        </p:txBody>
      </p:sp>
    </p:spTree>
    <p:extLst>
      <p:ext uri="{BB962C8B-B14F-4D97-AF65-F5344CB8AC3E}">
        <p14:creationId xmlns:p14="http://schemas.microsoft.com/office/powerpoint/2010/main" val="1955548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b="1" dirty="0">
                <a:solidFill>
                  <a:schemeClr val="tx1"/>
                </a:solidFill>
              </a:rPr>
              <a:t>DC Motor Kontrol Uygulama</a:t>
            </a:r>
            <a:endParaRPr lang="tr-TR" b="1" dirty="0">
              <a:solidFill>
                <a:schemeClr val="tx1"/>
              </a:solidFill>
            </a:endParaRPr>
          </a:p>
        </p:txBody>
      </p:sp>
      <p:pic>
        <p:nvPicPr>
          <p:cNvPr id="7170" name="Picture 2" descr="C:\Users\Kuanko\Desktop\CAM0254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300" y="838200"/>
            <a:ext cx="7137400" cy="4018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91108" y="4953000"/>
            <a:ext cx="500919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Sistemin çalışan son hali resimde görülmektedir. </a:t>
            </a:r>
          </a:p>
          <a:p>
            <a:r>
              <a:rPr lang="tr-TR" sz="1200" i="1" dirty="0" smtClean="0"/>
              <a:t>NOT:Resimde motorun yerine deneme amaçlı LED takıldığı sırada çekilmiştir.</a:t>
            </a:r>
          </a:p>
        </p:txBody>
      </p:sp>
    </p:spTree>
    <p:extLst>
      <p:ext uri="{BB962C8B-B14F-4D97-AF65-F5344CB8AC3E}">
        <p14:creationId xmlns:p14="http://schemas.microsoft.com/office/powerpoint/2010/main" val="2999683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038600" y="4992624"/>
            <a:ext cx="105670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6000" dirty="0" smtClean="0">
                <a:solidFill>
                  <a:schemeClr val="bg1">
                    <a:lumMod val="95000"/>
                  </a:schemeClr>
                </a:solidFill>
                <a:latin typeface="Accidental Presidency" panose="00000400000000000000" pitchFamily="2" charset="0"/>
              </a:rPr>
              <a:t>SON</a:t>
            </a:r>
            <a:endParaRPr lang="tr-TR" sz="6000" i="1" dirty="0" smtClean="0">
              <a:solidFill>
                <a:schemeClr val="bg1">
                  <a:lumMod val="95000"/>
                </a:schemeClr>
              </a:solidFill>
              <a:latin typeface="Accidental Presidency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064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1477</TotalTime>
  <Words>450</Words>
  <Application>Microsoft Office PowerPoint</Application>
  <PresentationFormat>On-screen Show (4:3)</PresentationFormat>
  <Paragraphs>76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Kuanko</dc:creator>
  <cp:lastModifiedBy>Kuanko</cp:lastModifiedBy>
  <cp:revision>92</cp:revision>
  <dcterms:created xsi:type="dcterms:W3CDTF">2006-08-16T00:00:00Z</dcterms:created>
  <dcterms:modified xsi:type="dcterms:W3CDTF">2014-06-08T18:43:06Z</dcterms:modified>
</cp:coreProperties>
</file>